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1" r:id="rId2"/>
  </p:sldMasterIdLst>
  <p:notesMasterIdLst>
    <p:notesMasterId r:id="rId41"/>
  </p:notesMasterIdLst>
  <p:handoutMasterIdLst>
    <p:handoutMasterId r:id="rId42"/>
  </p:handoutMasterIdLst>
  <p:sldIdLst>
    <p:sldId id="256" r:id="rId3"/>
    <p:sldId id="366" r:id="rId4"/>
    <p:sldId id="345" r:id="rId5"/>
    <p:sldId id="340" r:id="rId6"/>
    <p:sldId id="370" r:id="rId7"/>
    <p:sldId id="371" r:id="rId8"/>
    <p:sldId id="347" r:id="rId9"/>
    <p:sldId id="332" r:id="rId10"/>
    <p:sldId id="354" r:id="rId11"/>
    <p:sldId id="346" r:id="rId12"/>
    <p:sldId id="348" r:id="rId13"/>
    <p:sldId id="363" r:id="rId14"/>
    <p:sldId id="367" r:id="rId15"/>
    <p:sldId id="364" r:id="rId16"/>
    <p:sldId id="353" r:id="rId17"/>
    <p:sldId id="352" r:id="rId18"/>
    <p:sldId id="356" r:id="rId19"/>
    <p:sldId id="344" r:id="rId20"/>
    <p:sldId id="372" r:id="rId21"/>
    <p:sldId id="349" r:id="rId22"/>
    <p:sldId id="350" r:id="rId23"/>
    <p:sldId id="355" r:id="rId24"/>
    <p:sldId id="357" r:id="rId25"/>
    <p:sldId id="342" r:id="rId26"/>
    <p:sldId id="339" r:id="rId27"/>
    <p:sldId id="333" r:id="rId28"/>
    <p:sldId id="358" r:id="rId29"/>
    <p:sldId id="359" r:id="rId30"/>
    <p:sldId id="360" r:id="rId31"/>
    <p:sldId id="362" r:id="rId32"/>
    <p:sldId id="368" r:id="rId33"/>
    <p:sldId id="361" r:id="rId34"/>
    <p:sldId id="320" r:id="rId35"/>
    <p:sldId id="369" r:id="rId36"/>
    <p:sldId id="323" r:id="rId37"/>
    <p:sldId id="324" r:id="rId38"/>
    <p:sldId id="373" r:id="rId39"/>
    <p:sldId id="264" r:id="rId4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9">
          <p15:clr>
            <a:srgbClr val="A4A3A4"/>
          </p15:clr>
        </p15:guide>
        <p15:guide id="2" pos="2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snapToObjects="1" showGuides="1">
      <p:cViewPr varScale="1">
        <p:scale>
          <a:sx n="111" d="100"/>
          <a:sy n="111" d="100"/>
        </p:scale>
        <p:origin x="254" y="53"/>
      </p:cViewPr>
      <p:guideLst>
        <p:guide orient="horz" pos="3239"/>
        <p:guide pos="264"/>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DECF240-CFD3-4A51-89CD-B407277A2BD5}" type="datetimeFigureOut">
              <a:rPr lang="en-US" smtClean="0"/>
              <a:t>9/30/2015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A115771-C7F3-4BBA-A6F3-CCE594754067}" type="slidenum">
              <a:rPr lang="en-US" smtClean="0"/>
              <a:t>‹#›</a:t>
            </a:fld>
            <a:endParaRPr lang="en-US"/>
          </a:p>
        </p:txBody>
      </p:sp>
    </p:spTree>
    <p:extLst>
      <p:ext uri="{BB962C8B-B14F-4D97-AF65-F5344CB8AC3E}">
        <p14:creationId xmlns:p14="http://schemas.microsoft.com/office/powerpoint/2010/main" val="9471335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9120ED-6A85-E54F-BC98-C68C5FFC0FBF}" type="datetimeFigureOut">
              <a:rPr lang="en-US" smtClean="0"/>
              <a:pPr/>
              <a:t>9/30/2015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B38BFD-06C2-CE42-8D25-BE8ABD537100}" type="slidenum">
              <a:rPr lang="en-US" smtClean="0"/>
              <a:pPr/>
              <a:t>‹#›</a:t>
            </a:fld>
            <a:endParaRPr lang="en-US"/>
          </a:p>
        </p:txBody>
      </p:sp>
    </p:spTree>
    <p:extLst>
      <p:ext uri="{BB962C8B-B14F-4D97-AF65-F5344CB8AC3E}">
        <p14:creationId xmlns:p14="http://schemas.microsoft.com/office/powerpoint/2010/main" val="9000806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44D24DFA-DBE8-4960-9BAC-8D4A8471AF75}" type="slidenum">
              <a:rPr lang="en-US"/>
              <a:pPr/>
              <a:t>35</a:t>
            </a:fld>
            <a:endParaRPr lang="en-US"/>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p:spPr>
        <p:txBody>
          <a:bodyPr/>
          <a:lstStyle/>
          <a:p>
            <a:pPr eaLnBrk="1" hangingPunct="1"/>
            <a:r>
              <a:rPr lang="en-US" smtClean="0"/>
              <a:t>Enhanced CLGX Ethernet modules;</a:t>
            </a:r>
          </a:p>
          <a:p>
            <a:pPr eaLnBrk="1" hangingPunct="1"/>
            <a:r>
              <a:rPr lang="en-US" smtClean="0"/>
              <a:t>	1756-EN2T/C, EN2TR/B, EN2F/B, EN3TR/A, EN2TXT/C</a:t>
            </a:r>
          </a:p>
          <a:p>
            <a:pPr eaLnBrk="1" hangingPunct="1"/>
            <a:endParaRPr lang="en-US" smtClean="0"/>
          </a:p>
          <a:p>
            <a:pPr eaLnBrk="1" hangingPunct="1"/>
            <a:endParaRPr lang="en-US" smtClean="0"/>
          </a:p>
        </p:txBody>
      </p:sp>
      <p:sp>
        <p:nvSpPr>
          <p:cNvPr id="5" name="Footer Placeholder 4"/>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3928140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2CA95378-8CCE-45BC-8D4D-C256515E9392}" type="slidenum">
              <a:rPr lang="en-US"/>
              <a:pPr/>
              <a:t>36</a:t>
            </a:fld>
            <a:endParaRPr lang="en-US"/>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921737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lin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2000251"/>
            <a:ext cx="6400800" cy="830639"/>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9" name="Rectangle 11"/>
          <p:cNvSpPr>
            <a:spLocks noChangeArrowheads="1"/>
          </p:cNvSpPr>
          <p:nvPr/>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sp>
        <p:nvSpPr>
          <p:cNvPr id="128004" name="Rectangle 4"/>
          <p:cNvSpPr>
            <a:spLocks noGrp="1" noChangeArrowheads="1"/>
          </p:cNvSpPr>
          <p:nvPr>
            <p:ph type="ctrTitle" hasCustomPrompt="1"/>
          </p:nvPr>
        </p:nvSpPr>
        <p:spPr>
          <a:xfrm>
            <a:off x="838200" y="2037421"/>
            <a:ext cx="6991350" cy="489878"/>
          </a:xfrm>
        </p:spPr>
        <p:txBody>
          <a:bodyPr wrap="square">
            <a:spAutoFit/>
          </a:bodyPr>
          <a:lstStyle>
            <a:lvl1pPr>
              <a:defRPr sz="3000">
                <a:solidFill>
                  <a:schemeClr val="accent1"/>
                </a:solidFill>
              </a:defRPr>
            </a:lvl1pPr>
          </a:lstStyle>
          <a:p>
            <a:r>
              <a:rPr lang="en-US" dirty="0"/>
              <a:t>Click </a:t>
            </a:r>
            <a:r>
              <a:rPr lang="en-US" dirty="0" smtClean="0"/>
              <a:t>Here </a:t>
            </a:r>
            <a:r>
              <a:rPr lang="en-US" dirty="0"/>
              <a:t>for Title</a:t>
            </a:r>
          </a:p>
        </p:txBody>
      </p:sp>
      <p:sp>
        <p:nvSpPr>
          <p:cNvPr id="128005" name="Rectangle 5"/>
          <p:cNvSpPr>
            <a:spLocks noGrp="1" noChangeArrowheads="1"/>
          </p:cNvSpPr>
          <p:nvPr>
            <p:ph type="subTitle" idx="1" hasCustomPrompt="1"/>
          </p:nvPr>
        </p:nvSpPr>
        <p:spPr>
          <a:xfrm>
            <a:off x="838200" y="24180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9748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140" y="28638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12" name="Picture 11"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5" name="Rectangle 14"/>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4" name="Picture 23"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2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pic>
        <p:nvPicPr>
          <p:cNvPr id="30" name="Picture 29"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7"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6" name="Title 1"/>
          <p:cNvSpPr>
            <a:spLocks noGrp="1"/>
          </p:cNvSpPr>
          <p:nvPr>
            <p:ph type="title" hasCustomPrompt="1"/>
          </p:nvPr>
        </p:nvSpPr>
        <p:spPr>
          <a:xfrm>
            <a:off x="152400" y="137161"/>
            <a:ext cx="7086600" cy="685799"/>
          </a:xfrm>
        </p:spPr>
        <p:txBody>
          <a:bodyPr/>
          <a:lstStyle>
            <a:lvl1pPr>
              <a:defRPr/>
            </a:lvl1pPr>
          </a:lstStyle>
          <a:p>
            <a:r>
              <a:rPr lang="en-US" dirty="0" smtClean="0"/>
              <a:t>Title Only</a:t>
            </a:r>
            <a:endParaRPr lang="en-US" dirty="0"/>
          </a:p>
        </p:txBody>
      </p:sp>
      <p:sp>
        <p:nvSpPr>
          <p:cNvPr id="7" name="Right Triangle 6"/>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extLst>
      <p:ext uri="{BB962C8B-B14F-4D97-AF65-F5344CB8AC3E}">
        <p14:creationId xmlns:p14="http://schemas.microsoft.com/office/powerpoint/2010/main" val="139281615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4" name="Title 1"/>
          <p:cNvSpPr>
            <a:spLocks noGrp="1"/>
          </p:cNvSpPr>
          <p:nvPr>
            <p:ph type="title" hasCustomPrompt="1"/>
          </p:nvPr>
        </p:nvSpPr>
        <p:spPr>
          <a:xfrm>
            <a:off x="304800" y="3314700"/>
            <a:ext cx="8610600" cy="571500"/>
          </a:xfrm>
        </p:spPr>
        <p:txBody>
          <a:bodyPr/>
          <a:lstStyle>
            <a:lvl1pPr>
              <a:defRPr>
                <a:solidFill>
                  <a:schemeClr val="bg2"/>
                </a:solidFill>
              </a:defRPr>
            </a:lvl1pPr>
          </a:lstStyle>
          <a:p>
            <a:r>
              <a:rPr lang="en-US" dirty="0" smtClean="0"/>
              <a:t>Click to Add Title</a:t>
            </a:r>
            <a:endParaRPr lang="en-US" dirty="0"/>
          </a:p>
        </p:txBody>
      </p:sp>
      <p:sp>
        <p:nvSpPr>
          <p:cNvPr id="5" name="Text Placeholder 2"/>
          <p:cNvSpPr>
            <a:spLocks noGrp="1"/>
          </p:cNvSpPr>
          <p:nvPr>
            <p:ph type="body" sz="half" idx="1" hasCustomPrompt="1"/>
          </p:nvPr>
        </p:nvSpPr>
        <p:spPr>
          <a:xfrm>
            <a:off x="304800" y="3886201"/>
            <a:ext cx="8610600" cy="790575"/>
          </a:xfrm>
          <a:prstGeom prst="rect">
            <a:avLst/>
          </a:prstGeom>
        </p:spPr>
        <p:txBody>
          <a:bodyPr/>
          <a:lstStyle>
            <a:lvl1pPr>
              <a:buNone/>
              <a:defRPr baseline="0">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Add Sub Title</a:t>
            </a:r>
          </a:p>
        </p:txBody>
      </p:sp>
      <p:sp>
        <p:nvSpPr>
          <p:cNvPr id="7" name="Right Triangle 6"/>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8" name="Picture 7"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hoto with TItle &amp; Caption">
    <p:spTree>
      <p:nvGrpSpPr>
        <p:cNvPr id="1" name=""/>
        <p:cNvGrpSpPr/>
        <p:nvPr/>
      </p:nvGrpSpPr>
      <p:grpSpPr>
        <a:xfrm>
          <a:off x="0" y="0"/>
          <a:ext cx="0" cy="0"/>
          <a:chOff x="0" y="0"/>
          <a:chExt cx="0" cy="0"/>
        </a:xfrm>
      </p:grpSpPr>
      <p:sp>
        <p:nvSpPr>
          <p:cNvPr id="7"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5" name="Picture Placeholder 2"/>
          <p:cNvSpPr>
            <a:spLocks noGrp="1"/>
          </p:cNvSpPr>
          <p:nvPr>
            <p:ph type="pic" idx="1"/>
          </p:nvPr>
        </p:nvSpPr>
        <p:spPr>
          <a:xfrm>
            <a:off x="76200" y="57148"/>
            <a:ext cx="8991600" cy="49720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hoto with Title">
    <p:spTree>
      <p:nvGrpSpPr>
        <p:cNvPr id="1" name=""/>
        <p:cNvGrpSpPr/>
        <p:nvPr/>
      </p:nvGrpSpPr>
      <p:grpSpPr>
        <a:xfrm>
          <a:off x="0" y="0"/>
          <a:ext cx="0" cy="0"/>
          <a:chOff x="0" y="0"/>
          <a:chExt cx="0" cy="0"/>
        </a:xfrm>
      </p:grpSpPr>
      <p:sp>
        <p:nvSpPr>
          <p:cNvPr id="7"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5" name="Picture Placeholder 2"/>
          <p:cNvSpPr>
            <a:spLocks noGrp="1"/>
          </p:cNvSpPr>
          <p:nvPr>
            <p:ph type="pic" idx="1"/>
          </p:nvPr>
        </p:nvSpPr>
        <p:spPr>
          <a:xfrm>
            <a:off x="76200" y="57148"/>
            <a:ext cx="8991599" cy="49720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6" name="Title 1"/>
          <p:cNvSpPr>
            <a:spLocks noGrp="1"/>
          </p:cNvSpPr>
          <p:nvPr>
            <p:ph type="title" hasCustomPrompt="1"/>
          </p:nvPr>
        </p:nvSpPr>
        <p:spPr>
          <a:xfrm>
            <a:off x="342900" y="4326731"/>
            <a:ext cx="8610600" cy="571500"/>
          </a:xfrm>
        </p:spPr>
        <p:txBody>
          <a:bodyPr/>
          <a:lstStyle>
            <a:lvl1pPr>
              <a:defRPr>
                <a:solidFill>
                  <a:schemeClr val="bg2"/>
                </a:solidFill>
              </a:defRPr>
            </a:lvl1pPr>
          </a:lstStyle>
          <a:p>
            <a:r>
              <a:rPr lang="en-US" dirty="0" smtClean="0"/>
              <a:t>Click to Add Title</a:t>
            </a:r>
            <a:endParaRPr lang="en-US"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with Title/Sub-title">
    <p:spTree>
      <p:nvGrpSpPr>
        <p:cNvPr id="1" name=""/>
        <p:cNvGrpSpPr/>
        <p:nvPr/>
      </p:nvGrpSpPr>
      <p:grpSpPr>
        <a:xfrm>
          <a:off x="0" y="0"/>
          <a:ext cx="0" cy="0"/>
          <a:chOff x="0" y="0"/>
          <a:chExt cx="0" cy="0"/>
        </a:xfrm>
      </p:grpSpPr>
      <p:sp>
        <p:nvSpPr>
          <p:cNvPr id="8"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5" name="Picture Placeholder 2"/>
          <p:cNvSpPr>
            <a:spLocks noGrp="1"/>
          </p:cNvSpPr>
          <p:nvPr>
            <p:ph type="pic" idx="1"/>
          </p:nvPr>
        </p:nvSpPr>
        <p:spPr>
          <a:xfrm>
            <a:off x="76202" y="57148"/>
            <a:ext cx="8983133" cy="4955669"/>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6" name="Title 1"/>
          <p:cNvSpPr>
            <a:spLocks noGrp="1"/>
          </p:cNvSpPr>
          <p:nvPr>
            <p:ph type="title" hasCustomPrompt="1"/>
          </p:nvPr>
        </p:nvSpPr>
        <p:spPr>
          <a:xfrm>
            <a:off x="342900" y="3917156"/>
            <a:ext cx="8610600" cy="571500"/>
          </a:xfrm>
        </p:spPr>
        <p:txBody>
          <a:bodyPr/>
          <a:lstStyle>
            <a:lvl1pPr>
              <a:defRPr>
                <a:solidFill>
                  <a:schemeClr val="bg2"/>
                </a:solidFill>
              </a:defRPr>
            </a:lvl1pPr>
          </a:lstStyle>
          <a:p>
            <a:r>
              <a:rPr lang="en-US" dirty="0" smtClean="0"/>
              <a:t>Click to Add Title</a:t>
            </a:r>
            <a:endParaRPr lang="en-US" dirty="0"/>
          </a:p>
        </p:txBody>
      </p:sp>
      <p:sp>
        <p:nvSpPr>
          <p:cNvPr id="7" name="Text Placeholder 2"/>
          <p:cNvSpPr>
            <a:spLocks noGrp="1"/>
          </p:cNvSpPr>
          <p:nvPr>
            <p:ph type="body" sz="half" idx="10" hasCustomPrompt="1"/>
          </p:nvPr>
        </p:nvSpPr>
        <p:spPr>
          <a:xfrm>
            <a:off x="342900" y="4488657"/>
            <a:ext cx="8610600" cy="445294"/>
          </a:xfrm>
          <a:prstGeom prst="rect">
            <a:avLst/>
          </a:prstGeom>
        </p:spPr>
        <p:txBody>
          <a:bodyPr/>
          <a:lstStyle>
            <a:lvl1pPr>
              <a:buNone/>
              <a:defRPr baseline="0">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Add Sub Title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Add Title</a:t>
            </a:r>
            <a:endParaRPr lang="en-US" dirty="0"/>
          </a:p>
        </p:txBody>
      </p:sp>
      <p:sp>
        <p:nvSpPr>
          <p:cNvPr id="6" name="Slide Number Placeholder 4"/>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8" name="Content Placeholder 7"/>
          <p:cNvSpPr>
            <a:spLocks noGrp="1"/>
          </p:cNvSpPr>
          <p:nvPr>
            <p:ph sz="quarter" idx="11"/>
          </p:nvPr>
        </p:nvSpPr>
        <p:spPr>
          <a:xfrm>
            <a:off x="152400" y="971550"/>
            <a:ext cx="4241800" cy="40005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9"/>
          <p:cNvSpPr>
            <a:spLocks noGrp="1"/>
          </p:cNvSpPr>
          <p:nvPr>
            <p:ph sz="quarter" idx="12"/>
          </p:nvPr>
        </p:nvSpPr>
        <p:spPr>
          <a:xfrm>
            <a:off x="4572000" y="971550"/>
            <a:ext cx="4419600" cy="40005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ight Triangle 8"/>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8" name="Rectangle 69"/>
          <p:cNvSpPr>
            <a:spLocks noGrp="1" noChangeArrowheads="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10" name="Title 1"/>
          <p:cNvSpPr>
            <a:spLocks noGrp="1"/>
          </p:cNvSpPr>
          <p:nvPr>
            <p:ph type="title" hasCustomPrompt="1"/>
          </p:nvPr>
        </p:nvSpPr>
        <p:spPr>
          <a:xfrm>
            <a:off x="152400" y="139701"/>
            <a:ext cx="7086600" cy="685799"/>
          </a:xfrm>
        </p:spPr>
        <p:txBody>
          <a:bodyPr/>
          <a:lstStyle>
            <a:lvl1pPr>
              <a:defRPr/>
            </a:lvl1pPr>
          </a:lstStyle>
          <a:p>
            <a:r>
              <a:rPr lang="en-US" dirty="0" smtClean="0"/>
              <a:t>Click to Add Title</a:t>
            </a:r>
            <a:endParaRPr lang="en-US" dirty="0"/>
          </a:p>
        </p:txBody>
      </p:sp>
      <p:sp>
        <p:nvSpPr>
          <p:cNvPr id="7" name="Content Placeholder 7"/>
          <p:cNvSpPr>
            <a:spLocks noGrp="1"/>
          </p:cNvSpPr>
          <p:nvPr>
            <p:ph sz="quarter" idx="11"/>
          </p:nvPr>
        </p:nvSpPr>
        <p:spPr>
          <a:xfrm>
            <a:off x="152400" y="971550"/>
            <a:ext cx="4267200" cy="4000500"/>
          </a:xfrm>
          <a:prstGeom prst="rect">
            <a:avLst/>
          </a:prstGeom>
        </p:spPr>
        <p:txBody>
          <a:bodyPr/>
          <a:lstStyle>
            <a:lvl4pPr>
              <a:buClrTx/>
              <a:buFont typeface="Wingdings" charset="2"/>
              <a:buChar char="§"/>
              <a:defRPr sz="1600" cap="none"/>
            </a:lvl4pPr>
            <a:lvl5pPr>
              <a:buClrTx/>
              <a:buFont typeface="Wingdings" charset="2"/>
              <a:buChar char="§"/>
              <a:defRPr sz="1400" cap="none"/>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9"/>
          <p:cNvSpPr>
            <a:spLocks noGrp="1"/>
          </p:cNvSpPr>
          <p:nvPr>
            <p:ph sz="quarter" idx="12"/>
          </p:nvPr>
        </p:nvSpPr>
        <p:spPr>
          <a:xfrm>
            <a:off x="4495800" y="971550"/>
            <a:ext cx="4495800" cy="1943100"/>
          </a:xfrm>
          <a:prstGeom prst="rect">
            <a:avLst/>
          </a:prstGeom>
        </p:spPr>
        <p:txBody>
          <a:bodyPr/>
          <a:lstStyle>
            <a:lvl4pPr>
              <a:buClr>
                <a:schemeClr val="tx1"/>
              </a:buClr>
              <a:buFont typeface="Wingdings" charset="2"/>
              <a:buChar char="§"/>
              <a:defRPr sz="1600"/>
            </a:lvl4pPr>
            <a:lvl5pPr>
              <a:buClr>
                <a:schemeClr val="tx1"/>
              </a:buClr>
              <a:buFont typeface="Wingdings" charset="2"/>
              <a:buChar cha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9"/>
          <p:cNvSpPr>
            <a:spLocks noGrp="1"/>
          </p:cNvSpPr>
          <p:nvPr>
            <p:ph sz="quarter" idx="13"/>
          </p:nvPr>
        </p:nvSpPr>
        <p:spPr>
          <a:xfrm>
            <a:off x="4495800" y="2971800"/>
            <a:ext cx="4495800" cy="2000250"/>
          </a:xfrm>
          <a:prstGeom prst="rect">
            <a:avLst/>
          </a:prstGeom>
        </p:spPr>
        <p:txBody>
          <a:bodyPr/>
          <a:lstStyle>
            <a:lvl4pPr>
              <a:buClr>
                <a:schemeClr val="tx1"/>
              </a:buClr>
              <a:buFont typeface="Wingdings" charset="2"/>
              <a:buChar char="§"/>
              <a:defRPr sz="1600"/>
            </a:lvl4pPr>
            <a:lvl5pPr>
              <a:buClr>
                <a:schemeClr val="tx1"/>
              </a:buClr>
              <a:buFont typeface="Wingdings" charset="2"/>
              <a:buChar cha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ight Triangle 11"/>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3" name="Picture 12"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Ending Slide">
    <p:bg>
      <p:bgPr>
        <a:solidFill>
          <a:schemeClr val="bg2"/>
        </a:solidFill>
        <a:effectLst/>
      </p:bgPr>
    </p:bg>
    <p:spTree>
      <p:nvGrpSpPr>
        <p:cNvPr id="1" name=""/>
        <p:cNvGrpSpPr/>
        <p:nvPr/>
      </p:nvGrpSpPr>
      <p:grpSpPr>
        <a:xfrm>
          <a:off x="0" y="0"/>
          <a:ext cx="0" cy="0"/>
          <a:chOff x="0" y="0"/>
          <a:chExt cx="0" cy="0"/>
        </a:xfrm>
      </p:grpSpPr>
      <p:sp>
        <p:nvSpPr>
          <p:cNvPr id="23" name="Rectangle 30"/>
          <p:cNvSpPr>
            <a:spLocks noChangeArrowheads="1"/>
          </p:cNvSpPr>
          <p:nvPr userDrawn="1"/>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2" name="Rectangle 21"/>
          <p:cNvSpPr/>
          <p:nvPr/>
        </p:nvSpPr>
        <p:spPr bwMode="auto">
          <a:xfrm>
            <a:off x="76200" y="2114550"/>
            <a:ext cx="8382000" cy="685800"/>
          </a:xfrm>
          <a:prstGeom prst="rect">
            <a:avLst/>
          </a:prstGeom>
          <a:gradFill flip="none" rotWithShape="1">
            <a:gsLst>
              <a:gs pos="100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43172"/>
            <a:ext cx="7848600" cy="553998"/>
          </a:xfrm>
        </p:spPr>
        <p:txBody>
          <a:bodyPr wrap="square" anchor="ctr">
            <a:spAutoFit/>
          </a:bodyPr>
          <a:lstStyle>
            <a:lvl1pPr marL="0">
              <a:lnSpc>
                <a:spcPct val="100000"/>
              </a:lnSpc>
              <a:spcBef>
                <a:spcPts val="2400"/>
              </a:spcBef>
              <a:spcAft>
                <a:spcPts val="3000"/>
              </a:spcAft>
              <a:defRPr sz="3000"/>
            </a:lvl1pPr>
          </a:lstStyle>
          <a:p>
            <a:r>
              <a:rPr lang="en-US" dirty="0"/>
              <a:t>Click </a:t>
            </a:r>
            <a:r>
              <a:rPr lang="en-US" dirty="0" smtClean="0"/>
              <a:t>to Add Title</a:t>
            </a:r>
            <a:endParaRPr lang="en-US" dirty="0"/>
          </a:p>
        </p:txBody>
      </p:sp>
      <p:sp>
        <p:nvSpPr>
          <p:cNvPr id="16" name="Pentagon 15"/>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6"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28" name="Picture 27"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29" name="Rectangle 2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5" name="Picture 34"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31"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pic>
        <p:nvPicPr>
          <p:cNvPr id="34" name="Picture 33"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5"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5"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8" name="Picture 1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Ending Slide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2" name="Rectangle 21"/>
          <p:cNvSpPr/>
          <p:nvPr/>
        </p:nvSpPr>
        <p:spPr bwMode="auto">
          <a:xfrm>
            <a:off x="76200" y="2114550"/>
            <a:ext cx="5257800" cy="6858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43172"/>
            <a:ext cx="4622800" cy="553998"/>
          </a:xfrm>
        </p:spPr>
        <p:txBody>
          <a:bodyPr wrap="square" anchor="ctr">
            <a:spAutoFit/>
          </a:bodyPr>
          <a:lstStyle>
            <a:lvl1pPr marL="0">
              <a:lnSpc>
                <a:spcPct val="100000"/>
              </a:lnSpc>
              <a:spcBef>
                <a:spcPts val="2400"/>
              </a:spcBef>
              <a:spcAft>
                <a:spcPts val="3000"/>
              </a:spcAft>
              <a:defRPr sz="3000"/>
            </a:lvl1pPr>
          </a:lstStyle>
          <a:p>
            <a:r>
              <a:rPr lang="en-US" dirty="0"/>
              <a:t>Click </a:t>
            </a:r>
            <a:r>
              <a:rPr lang="en-US" dirty="0" smtClean="0"/>
              <a:t>to Add Title</a:t>
            </a:r>
            <a:endParaRPr lang="en-US" dirty="0"/>
          </a:p>
        </p:txBody>
      </p:sp>
      <p:sp>
        <p:nvSpPr>
          <p:cNvPr id="25" name="Pentagon 24"/>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7"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32" name="Picture 31"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4" name="Rectangle 33"/>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2" name="Picture 41"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30" name="Picture 29"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7"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9"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5"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070969695"/>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Ending Slide 2 line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9" name="Rectangle 28"/>
          <p:cNvSpPr/>
          <p:nvPr/>
        </p:nvSpPr>
        <p:spPr bwMode="auto">
          <a:xfrm>
            <a:off x="76200" y="1771650"/>
            <a:ext cx="4419600"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Rectangle 5"/>
          <p:cNvSpPr>
            <a:spLocks noGrp="1" noChangeArrowheads="1"/>
          </p:cNvSpPr>
          <p:nvPr>
            <p:ph type="subTitle" idx="1" hasCustomPrompt="1"/>
          </p:nvPr>
        </p:nvSpPr>
        <p:spPr>
          <a:xfrm>
            <a:off x="364634" y="2362200"/>
            <a:ext cx="3551464"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31" name="Rectangle 4"/>
          <p:cNvSpPr>
            <a:spLocks noGrp="1" noChangeArrowheads="1"/>
          </p:cNvSpPr>
          <p:nvPr>
            <p:ph type="ctrTitle" hasCustomPrompt="1"/>
          </p:nvPr>
        </p:nvSpPr>
        <p:spPr>
          <a:xfrm>
            <a:off x="360260" y="1935821"/>
            <a:ext cx="3678340" cy="489878"/>
          </a:xfrm>
        </p:spPr>
        <p:txBody>
          <a:bodyPr wrap="square">
            <a:spAutoFit/>
          </a:bodyPr>
          <a:lstStyle>
            <a:lvl1pPr>
              <a:defRPr sz="3000"/>
            </a:lvl1pPr>
          </a:lstStyle>
          <a:p>
            <a:r>
              <a:rPr lang="en-US" dirty="0"/>
              <a:t>Click </a:t>
            </a:r>
            <a:r>
              <a:rPr lang="en-US" dirty="0" smtClean="0"/>
              <a:t>Here </a:t>
            </a:r>
            <a:r>
              <a:rPr lang="en-US" dirty="0"/>
              <a:t>for Title</a:t>
            </a:r>
          </a:p>
        </p:txBody>
      </p:sp>
      <p:sp>
        <p:nvSpPr>
          <p:cNvPr id="24" name="Pentagon 23"/>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0"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51" name="Picture 50"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52" name="Rectangle 51"/>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54" name="Picture 53"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5" name="Picture 24"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1"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2"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6"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8" name="Picture 1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211956812"/>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 Line Title Slid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1784350"/>
            <a:ext cx="5880100"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38200" y="2012021"/>
            <a:ext cx="6991350" cy="489878"/>
          </a:xfrm>
        </p:spPr>
        <p:txBody>
          <a:bodyPr wrap="square">
            <a:spAutoFit/>
          </a:bodyPr>
          <a:lstStyle>
            <a:lvl1pPr>
              <a:defRPr sz="3000" baseline="0">
                <a:solidFill>
                  <a:srgbClr val="C41230"/>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38200" y="23926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3"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9"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5" name="Picture 14"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16" name="Rectangle 15"/>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0" name="Picture 19"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4" name="Picture 23"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1"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Ending Slide Growth&amp;Performance 1">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dirty="0">
              <a:solidFill>
                <a:schemeClr val="tx1"/>
              </a:solidFill>
              <a:latin typeface="Arial" charset="0"/>
            </a:endParaRPr>
          </a:p>
        </p:txBody>
      </p:sp>
      <p:sp>
        <p:nvSpPr>
          <p:cNvPr id="22" name="Rectangle 21"/>
          <p:cNvSpPr/>
          <p:nvPr/>
        </p:nvSpPr>
        <p:spPr bwMode="auto">
          <a:xfrm>
            <a:off x="76200" y="2114550"/>
            <a:ext cx="8382000" cy="685800"/>
          </a:xfrm>
          <a:prstGeom prst="rect">
            <a:avLst/>
          </a:prstGeom>
          <a:gradFill flip="none" rotWithShape="1">
            <a:gsLst>
              <a:gs pos="100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43172"/>
            <a:ext cx="7848600" cy="553998"/>
          </a:xfrm>
        </p:spPr>
        <p:txBody>
          <a:bodyPr wrap="square" anchor="ctr">
            <a:spAutoFit/>
          </a:bodyPr>
          <a:lstStyle>
            <a:lvl1pPr marL="0">
              <a:lnSpc>
                <a:spcPct val="100000"/>
              </a:lnSpc>
              <a:spcBef>
                <a:spcPts val="2400"/>
              </a:spcBef>
              <a:spcAft>
                <a:spcPts val="3000"/>
              </a:spcAft>
              <a:defRPr sz="3000"/>
            </a:lvl1pPr>
          </a:lstStyle>
          <a:p>
            <a:r>
              <a:rPr lang="en-US" dirty="0"/>
              <a:t>Click </a:t>
            </a:r>
            <a:r>
              <a:rPr lang="en-US" dirty="0" smtClean="0"/>
              <a:t>to Add Title</a:t>
            </a:r>
            <a:endParaRPr lang="en-US" dirty="0"/>
          </a:p>
        </p:txBody>
      </p:sp>
      <p:pic>
        <p:nvPicPr>
          <p:cNvPr id="25" name="Picture 24"/>
          <p:cNvPicPr>
            <a:picLocks/>
          </p:cNvPicPr>
          <p:nvPr/>
        </p:nvPicPr>
        <p:blipFill>
          <a:blip r:embed="rId2">
            <a:extLst>
              <a:ext uri="{28A0092B-C50C-407E-A947-70E740481C1C}">
                <a14:useLocalDpi xmlns:a14="http://schemas.microsoft.com/office/drawing/2010/main" val="0"/>
              </a:ext>
            </a:extLst>
          </a:blip>
          <a:stretch>
            <a:fillRect/>
          </a:stretch>
        </p:blipFill>
        <p:spPr>
          <a:xfrm>
            <a:off x="457201" y="228600"/>
            <a:ext cx="1386748" cy="1238344"/>
          </a:xfrm>
          <a:prstGeom prst="rect">
            <a:avLst/>
          </a:prstGeom>
        </p:spPr>
      </p:pic>
      <p:sp>
        <p:nvSpPr>
          <p:cNvPr id="27" name="Pentagon 26"/>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8"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50" name="Picture 49"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51" name="Rectangle 50"/>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53" name="Picture 52"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6" name="Picture 25"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1"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3"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6"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8" name="Picture 1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715680568"/>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Ending Slide Growth&amp;Performance 2">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9" name="Rectangle 28"/>
          <p:cNvSpPr/>
          <p:nvPr/>
        </p:nvSpPr>
        <p:spPr bwMode="auto">
          <a:xfrm>
            <a:off x="76201" y="1771650"/>
            <a:ext cx="8559801"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Rectangle 5"/>
          <p:cNvSpPr>
            <a:spLocks noGrp="1" noChangeArrowheads="1"/>
          </p:cNvSpPr>
          <p:nvPr>
            <p:ph type="subTitle" idx="1" hasCustomPrompt="1"/>
          </p:nvPr>
        </p:nvSpPr>
        <p:spPr>
          <a:xfrm>
            <a:off x="364634" y="2362200"/>
            <a:ext cx="3686666"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31" name="Rectangle 4"/>
          <p:cNvSpPr>
            <a:spLocks noGrp="1" noChangeArrowheads="1"/>
          </p:cNvSpPr>
          <p:nvPr>
            <p:ph type="ctrTitle" hasCustomPrompt="1"/>
          </p:nvPr>
        </p:nvSpPr>
        <p:spPr>
          <a:xfrm>
            <a:off x="360260" y="1935821"/>
            <a:ext cx="3678340" cy="489878"/>
          </a:xfrm>
        </p:spPr>
        <p:txBody>
          <a:bodyPr wrap="square">
            <a:spAutoFit/>
          </a:bodyPr>
          <a:lstStyle>
            <a:lvl1pPr>
              <a:defRPr sz="3000"/>
            </a:lvl1pPr>
          </a:lstStyle>
          <a:p>
            <a:r>
              <a:rPr lang="en-US" dirty="0"/>
              <a:t>Click </a:t>
            </a:r>
            <a:r>
              <a:rPr lang="en-US" dirty="0" smtClean="0"/>
              <a:t>Here </a:t>
            </a:r>
            <a:r>
              <a:rPr lang="en-US" dirty="0"/>
              <a:t>for Title</a:t>
            </a:r>
          </a:p>
        </p:txBody>
      </p:sp>
      <p:pic>
        <p:nvPicPr>
          <p:cNvPr id="23" name="Picture 22"/>
          <p:cNvPicPr>
            <a:picLocks/>
          </p:cNvPicPr>
          <p:nvPr/>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27" name="Pentagon 26"/>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37" name="Picture 36"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38" name="Rectangle 37"/>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7" name="Picture 46"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34" name="Picture 33"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4063"/>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32"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
        <p:nvSpPr>
          <p:cNvPr id="17" name="Text Box 16"/>
          <p:cNvSpPr txBox="1">
            <a:spLocks noChangeArrowheads="1"/>
          </p:cNvSpPr>
          <p:nvPr userDrawn="1"/>
        </p:nvSpPr>
        <p:spPr bwMode="auto">
          <a:xfrm>
            <a:off x="379856" y="4340291"/>
            <a:ext cx="1538270" cy="230832"/>
          </a:xfrm>
          <a:prstGeom prst="rect">
            <a:avLst/>
          </a:prstGeom>
          <a:noFill/>
          <a:ln w="9525">
            <a:noFill/>
            <a:miter lim="800000"/>
            <a:headEnd/>
            <a:tailEnd/>
          </a:ln>
        </p:spPr>
        <p:txBody>
          <a:bodyPr wrap="none" anchor="b">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i="0" dirty="0" err="1" smtClean="0">
                <a:solidFill>
                  <a:schemeClr val="bg2"/>
                </a:solidFill>
                <a:latin typeface="+mn-lt"/>
                <a:cs typeface="Arial"/>
              </a:rPr>
              <a:t>www.rockwellautomation.com</a:t>
            </a:r>
            <a:endParaRPr lang="en-US" sz="1000" b="1" i="0" dirty="0">
              <a:solidFill>
                <a:schemeClr val="bg2"/>
              </a:solidFill>
              <a:latin typeface="+mn-lt"/>
              <a:cs typeface="Arial"/>
            </a:endParaRPr>
          </a:p>
        </p:txBody>
      </p:sp>
      <p:pic>
        <p:nvPicPr>
          <p:cNvPr id="19" name="Picture 1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676356926"/>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2057400"/>
            <a:ext cx="8610600" cy="8001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userDrawn="1">
            <p:ph type="ctrTitle" hasCustomPrompt="1"/>
          </p:nvPr>
        </p:nvSpPr>
        <p:spPr>
          <a:xfrm>
            <a:off x="821265" y="2053077"/>
            <a:ext cx="7941737" cy="489878"/>
          </a:xfrm>
        </p:spPr>
        <p:txBody>
          <a:bodyPr wrap="square">
            <a:spAutoFit/>
          </a:bodyPr>
          <a:lstStyle>
            <a:lvl1pPr>
              <a:defRPr sz="3000" b="0">
                <a:solidFill>
                  <a:srgbClr val="C41230"/>
                </a:solidFill>
              </a:defRPr>
            </a:lvl1pPr>
          </a:lstStyle>
          <a:p>
            <a:r>
              <a:rPr lang="en-US" dirty="0" smtClean="0"/>
              <a:t>Click Here </a:t>
            </a:r>
            <a:r>
              <a:rPr lang="en-US" dirty="0"/>
              <a:t>for Title</a:t>
            </a:r>
          </a:p>
        </p:txBody>
      </p:sp>
      <p:sp>
        <p:nvSpPr>
          <p:cNvPr id="128005" name="Rectangle 5"/>
          <p:cNvSpPr>
            <a:spLocks noGrp="1" noChangeArrowheads="1"/>
          </p:cNvSpPr>
          <p:nvPr userDrawn="1">
            <p:ph type="subTitle" idx="1" hasCustomPrompt="1"/>
          </p:nvPr>
        </p:nvSpPr>
        <p:spPr>
          <a:xfrm>
            <a:off x="821265" y="2430780"/>
            <a:ext cx="79417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4" name="Picture 23"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25" name="Pentagon 24"/>
          <p:cNvSpPr/>
          <p:nvPr userDrawn="1"/>
        </p:nvSpPr>
        <p:spPr bwMode="auto">
          <a:xfrm>
            <a:off x="8467" y="20129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Right Triangle 29"/>
          <p:cNvSpPr/>
          <p:nvPr userDrawn="1"/>
        </p:nvSpPr>
        <p:spPr bwMode="auto">
          <a:xfrm rot="10800000">
            <a:off x="-8140" y="28892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pic>
        <p:nvPicPr>
          <p:cNvPr id="20" name="Picture 19"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2"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wo Line Title Slide">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1771650"/>
            <a:ext cx="8610600"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02277"/>
            <a:ext cx="79417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79980"/>
            <a:ext cx="79417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2" name="Picture 21"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4"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with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userDrawn="1"/>
        </p:nvSpPr>
        <p:spPr bwMode="auto">
          <a:xfrm>
            <a:off x="152400" y="2057400"/>
            <a:ext cx="4724402" cy="8001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6" name="Pentagon 25"/>
          <p:cNvSpPr/>
          <p:nvPr userDrawn="1"/>
        </p:nvSpPr>
        <p:spPr bwMode="auto">
          <a:xfrm>
            <a:off x="8467" y="20129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9" name="Right Triangle 28"/>
          <p:cNvSpPr/>
          <p:nvPr userDrawn="1"/>
        </p:nvSpPr>
        <p:spPr bwMode="auto">
          <a:xfrm rot="10800000">
            <a:off x="-8140" y="28892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53077"/>
            <a:ext cx="4055537" cy="489878"/>
          </a:xfrm>
        </p:spPr>
        <p:txBody>
          <a:bodyPr wrap="square">
            <a:spAutoFit/>
          </a:bodyPr>
          <a:lstStyle>
            <a:lvl1pPr>
              <a:defRPr sz="3000" b="0">
                <a:solidFill>
                  <a:srgbClr val="BB1E33"/>
                </a:solidFill>
              </a:defRPr>
            </a:lvl1pPr>
          </a:lstStyle>
          <a:p>
            <a:r>
              <a:rPr lang="en-US" dirty="0" smtClean="0"/>
              <a:t>Click Here </a:t>
            </a:r>
            <a:r>
              <a:rPr lang="en-US" dirty="0"/>
              <a:t>for Title</a:t>
            </a:r>
          </a:p>
        </p:txBody>
      </p:sp>
      <p:sp>
        <p:nvSpPr>
          <p:cNvPr id="128005" name="Rectangle 5"/>
          <p:cNvSpPr>
            <a:spLocks noGrp="1" noChangeArrowheads="1"/>
          </p:cNvSpPr>
          <p:nvPr>
            <p:ph type="subTitle" idx="1" hasCustomPrompt="1"/>
          </p:nvPr>
        </p:nvSpPr>
        <p:spPr>
          <a:xfrm>
            <a:off x="821265" y="2430780"/>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0" name="Picture 19"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6"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17"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wo Line Title Slide with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1771650"/>
            <a:ext cx="4676616"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14977"/>
            <a:ext cx="4007751"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92680"/>
            <a:ext cx="4007751"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2" name="Picture 21"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4"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wo Line Title with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0" y="1771650"/>
            <a:ext cx="4724402"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14977"/>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92680"/>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8" name="Picture 17" descr="RA-A-B-RS-signature-6-08.png"/>
          <p:cNvPicPr>
            <a:picLocks/>
          </p:cNvPicPr>
          <p:nvPr/>
        </p:nvPicPr>
        <p:blipFill>
          <a:blip r:embed="rId2"/>
          <a:stretch>
            <a:fillRect/>
          </a:stretch>
        </p:blipFill>
        <p:spPr>
          <a:xfrm>
            <a:off x="5328221" y="4572001"/>
            <a:ext cx="3282379" cy="314982"/>
          </a:xfrm>
          <a:prstGeom prst="rect">
            <a:avLst/>
          </a:prstGeom>
          <a:noFill/>
          <a:ln>
            <a:noFill/>
          </a:ln>
        </p:spPr>
      </p:pic>
      <p:sp>
        <p:nvSpPr>
          <p:cNvPr id="19" name="Rectangle 18"/>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3" name="Picture 22"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2" name="Picture 21"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4"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extLst>
      <p:ext uri="{BB962C8B-B14F-4D97-AF65-F5344CB8AC3E}">
        <p14:creationId xmlns:p14="http://schemas.microsoft.com/office/powerpoint/2010/main" val="3749863108"/>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Growth&amp;Performance 1">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7" name="Rectangle 26"/>
          <p:cNvSpPr/>
          <p:nvPr userDrawn="1"/>
        </p:nvSpPr>
        <p:spPr bwMode="auto">
          <a:xfrm>
            <a:off x="152400" y="2057400"/>
            <a:ext cx="8610600" cy="8001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0" name="Pentagon 29"/>
          <p:cNvSpPr/>
          <p:nvPr userDrawn="1"/>
        </p:nvSpPr>
        <p:spPr bwMode="auto">
          <a:xfrm>
            <a:off x="8467" y="2012950"/>
            <a:ext cx="685800" cy="889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1" name="Right Triangle 30"/>
          <p:cNvSpPr/>
          <p:nvPr userDrawn="1"/>
        </p:nvSpPr>
        <p:spPr bwMode="auto">
          <a:xfrm rot="10800000">
            <a:off x="-8140" y="288925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53077"/>
            <a:ext cx="7941737" cy="489878"/>
          </a:xfrm>
        </p:spPr>
        <p:txBody>
          <a:bodyPr wrap="square">
            <a:spAutoFit/>
          </a:bodyPr>
          <a:lstStyle>
            <a:lvl1pPr>
              <a:defRPr sz="3000" b="0">
                <a:solidFill>
                  <a:srgbClr val="C41230"/>
                </a:solidFill>
              </a:defRPr>
            </a:lvl1pPr>
          </a:lstStyle>
          <a:p>
            <a:r>
              <a:rPr lang="en-US" dirty="0" smtClean="0"/>
              <a:t>Click Here </a:t>
            </a:r>
            <a:r>
              <a:rPr lang="en-US" dirty="0"/>
              <a:t>for Title</a:t>
            </a:r>
          </a:p>
        </p:txBody>
      </p:sp>
      <p:sp>
        <p:nvSpPr>
          <p:cNvPr id="128005" name="Rectangle 5"/>
          <p:cNvSpPr>
            <a:spLocks noGrp="1" noChangeArrowheads="1"/>
          </p:cNvSpPr>
          <p:nvPr>
            <p:ph type="subTitle" idx="1" hasCustomPrompt="1"/>
          </p:nvPr>
        </p:nvSpPr>
        <p:spPr>
          <a:xfrm>
            <a:off x="821265" y="2430780"/>
            <a:ext cx="79417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pic>
        <p:nvPicPr>
          <p:cNvPr id="20" name="Picture 19"/>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457202" y="228600"/>
            <a:ext cx="1386748" cy="1238344"/>
          </a:xfrm>
          <a:prstGeom prst="rect">
            <a:avLst/>
          </a:prstGeom>
        </p:spPr>
      </p:pic>
      <p:sp>
        <p:nvSpPr>
          <p:cNvPr id="2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9" name="Picture 18" descr="RA-A-B-RS-signature-6-08.png"/>
          <p:cNvPicPr>
            <a:picLocks/>
          </p:cNvPicPr>
          <p:nvPr/>
        </p:nvPicPr>
        <p:blipFill>
          <a:blip r:embed="rId3"/>
          <a:stretch>
            <a:fillRect/>
          </a:stretch>
        </p:blipFill>
        <p:spPr>
          <a:xfrm>
            <a:off x="5328221" y="4572001"/>
            <a:ext cx="3282379" cy="314982"/>
          </a:xfrm>
          <a:prstGeom prst="rect">
            <a:avLst/>
          </a:prstGeom>
          <a:noFill/>
          <a:ln>
            <a:noFill/>
          </a:ln>
        </p:spPr>
      </p:pic>
      <p:sp>
        <p:nvSpPr>
          <p:cNvPr id="22" name="Rectangle 21"/>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6" name="Picture 25"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18" name="Picture 17"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17"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1"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extLst>
      <p:ext uri="{BB962C8B-B14F-4D97-AF65-F5344CB8AC3E}">
        <p14:creationId xmlns:p14="http://schemas.microsoft.com/office/powerpoint/2010/main" val="3662612230"/>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Growth&amp;Performance 2">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152401" y="1771650"/>
            <a:ext cx="8357125"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21265" y="2014977"/>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128005" name="Rectangle 5"/>
          <p:cNvSpPr>
            <a:spLocks noGrp="1" noChangeArrowheads="1"/>
          </p:cNvSpPr>
          <p:nvPr>
            <p:ph type="subTitle" idx="1" hasCustomPrompt="1"/>
          </p:nvPr>
        </p:nvSpPr>
        <p:spPr>
          <a:xfrm>
            <a:off x="821265" y="2392680"/>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14" name="Pentagon 13"/>
          <p:cNvSpPr/>
          <p:nvPr userDrawn="1"/>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6" name="Right Triangle 15"/>
          <p:cNvSpPr/>
          <p:nvPr userDrawn="1"/>
        </p:nvSpPr>
        <p:spPr bwMode="auto">
          <a:xfrm rot="10800000">
            <a:off x="8467" y="2851150"/>
            <a:ext cx="76200"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20" name="Picture 19"/>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2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chemeClr val="bg2"/>
                </a:solidFill>
                <a:ea typeface="Arial Unicode MS" charset="0"/>
                <a:cs typeface="Arial Unicode MS" charset="0"/>
              </a:rPr>
              <a:t>Copyright ©</a:t>
            </a:r>
            <a:r>
              <a:rPr lang="en-US" sz="800" kern="0" spc="20" dirty="0" smtClean="0">
                <a:solidFill>
                  <a:schemeClr val="bg2"/>
                </a:solidFill>
                <a:ea typeface="Arial Unicode MS" charset="0"/>
                <a:cs typeface="Arial Unicode MS" charset="0"/>
              </a:rPr>
              <a:t> 2015 Rockwell </a:t>
            </a:r>
            <a:r>
              <a:rPr lang="en-US" sz="800" kern="0" spc="20" dirty="0">
                <a:solidFill>
                  <a:schemeClr val="bg2"/>
                </a:solidFill>
                <a:ea typeface="Arial Unicode MS" charset="0"/>
                <a:cs typeface="Arial Unicode MS" charset="0"/>
              </a:rPr>
              <a:t>Automation, Inc. All </a:t>
            </a:r>
            <a:r>
              <a:rPr lang="en-US" sz="800" kern="0" spc="20" dirty="0" smtClean="0">
                <a:solidFill>
                  <a:schemeClr val="bg2"/>
                </a:solidFill>
                <a:ea typeface="Arial Unicode MS" charset="0"/>
                <a:cs typeface="Arial Unicode MS" charset="0"/>
              </a:rPr>
              <a:t>Rights Reserved</a:t>
            </a:r>
            <a:r>
              <a:rPr lang="en-US" sz="800" kern="0" spc="20" dirty="0">
                <a:solidFill>
                  <a:schemeClr val="bg2"/>
                </a:solidFill>
                <a:ea typeface="Arial Unicode MS" charset="0"/>
                <a:cs typeface="Arial Unicode MS" charset="0"/>
              </a:rPr>
              <a:t>.</a:t>
            </a:r>
          </a:p>
        </p:txBody>
      </p:sp>
      <p:pic>
        <p:nvPicPr>
          <p:cNvPr id="19" name="Picture 18" descr="RA-A-B-RS-signature-6-08.png"/>
          <p:cNvPicPr>
            <a:picLocks/>
          </p:cNvPicPr>
          <p:nvPr/>
        </p:nvPicPr>
        <p:blipFill>
          <a:blip r:embed="rId3"/>
          <a:stretch>
            <a:fillRect/>
          </a:stretch>
        </p:blipFill>
        <p:spPr>
          <a:xfrm>
            <a:off x="5328221" y="4572001"/>
            <a:ext cx="3282379" cy="314982"/>
          </a:xfrm>
          <a:prstGeom prst="rect">
            <a:avLst/>
          </a:prstGeom>
          <a:noFill/>
          <a:ln>
            <a:noFill/>
          </a:ln>
        </p:spPr>
      </p:pic>
      <p:sp>
        <p:nvSpPr>
          <p:cNvPr id="22" name="Rectangle 21"/>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6" name="Picture 25"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4" name="Picture 23"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21" name="Text Box 16"/>
          <p:cNvSpPr txBox="1">
            <a:spLocks noChangeArrowheads="1"/>
          </p:cNvSpPr>
          <p:nvPr userDrawn="1"/>
        </p:nvSpPr>
        <p:spPr bwMode="auto">
          <a:xfrm>
            <a:off x="1298416" y="389131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5"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Tree>
    <p:extLst>
      <p:ext uri="{BB962C8B-B14F-4D97-AF65-F5344CB8AC3E}">
        <p14:creationId xmlns:p14="http://schemas.microsoft.com/office/powerpoint/2010/main" val="2242962249"/>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 y="88900"/>
            <a:ext cx="7086600" cy="751285"/>
          </a:xfrm>
        </p:spPr>
        <p:txBody>
          <a:bodyPr/>
          <a:lstStyle>
            <a:lvl1pPr>
              <a:defRPr/>
            </a:lvl1pPr>
          </a:lstStyle>
          <a:p>
            <a:r>
              <a:rPr lang="en-US" dirty="0" smtClean="0"/>
              <a:t>Click to Edit Master Title Style</a:t>
            </a:r>
            <a:endParaRPr lang="en-US" dirty="0"/>
          </a:p>
        </p:txBody>
      </p:sp>
      <p:sp>
        <p:nvSpPr>
          <p:cNvPr id="5" name="Rectangle 6"/>
          <p:cNvSpPr>
            <a:spLocks noGrp="1" noChangeArrowheads="1"/>
          </p:cNvSpPr>
          <p:nvPr>
            <p:ph type="sldNum" sz="quarter" idx="10"/>
          </p:nvPr>
        </p:nvSpPr>
        <p:spPr/>
        <p:txBody>
          <a:bodyPr/>
          <a:lstStyle>
            <a:lvl1pPr>
              <a:defRPr/>
            </a:lvl1pPr>
          </a:lstStyle>
          <a:p>
            <a:pPr>
              <a:defRPr/>
            </a:pPr>
            <a:fld id="{4458D7BB-C5F0-C74A-897E-AD5E99CA2DB6}" type="slidenum">
              <a:rPr lang="en-US"/>
              <a:pPr>
                <a:defRPr/>
              </a:pPr>
              <a:t>‹#›</a:t>
            </a:fld>
            <a:endParaRPr lang="en-US"/>
          </a:p>
        </p:txBody>
      </p:sp>
      <p:sp>
        <p:nvSpPr>
          <p:cNvPr id="7" name="Content Placeholder 6"/>
          <p:cNvSpPr>
            <a:spLocks noGrp="1"/>
          </p:cNvSpPr>
          <p:nvPr>
            <p:ph sz="quarter" idx="11"/>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ight Triangle 8"/>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with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2114550"/>
            <a:ext cx="5295900" cy="6858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38200" y="2050121"/>
            <a:ext cx="6991350" cy="489878"/>
          </a:xfrm>
        </p:spPr>
        <p:txBody>
          <a:bodyPr wrap="square">
            <a:spAutoFit/>
          </a:bodyPr>
          <a:lstStyle>
            <a:lvl1pPr>
              <a:defRPr sz="3000"/>
            </a:lvl1pPr>
          </a:lstStyle>
          <a:p>
            <a:r>
              <a:rPr lang="en-US" dirty="0"/>
              <a:t>Click </a:t>
            </a:r>
            <a:r>
              <a:rPr lang="en-US" dirty="0" smtClean="0"/>
              <a:t>Here </a:t>
            </a:r>
            <a:r>
              <a:rPr lang="en-US" dirty="0"/>
              <a:t>for Title</a:t>
            </a:r>
          </a:p>
        </p:txBody>
      </p:sp>
      <p:sp>
        <p:nvSpPr>
          <p:cNvPr id="128005" name="Rectangle 5"/>
          <p:cNvSpPr>
            <a:spLocks noGrp="1" noChangeArrowheads="1"/>
          </p:cNvSpPr>
          <p:nvPr>
            <p:ph type="subTitle" idx="1" hasCustomPrompt="1"/>
          </p:nvPr>
        </p:nvSpPr>
        <p:spPr>
          <a:xfrm>
            <a:off x="838200" y="24307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2057400"/>
            <a:ext cx="685800" cy="8001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9"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5" name="Picture 14"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16" name="Rectangle 15"/>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0" name="Picture 19"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4" name="Picture 23"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1"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183163210"/>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5" name="Rectangle 6"/>
          <p:cNvSpPr>
            <a:spLocks noGrp="1" noChangeArrowheads="1"/>
          </p:cNvSpPr>
          <p:nvPr>
            <p:ph type="sldNum" sz="quarter" idx="10"/>
          </p:nvPr>
        </p:nvSpPr>
        <p:spPr/>
        <p:txBody>
          <a:bodyPr/>
          <a:lstStyle>
            <a:lvl1pPr>
              <a:defRPr/>
            </a:lvl1pPr>
          </a:lstStyle>
          <a:p>
            <a:pPr>
              <a:defRPr/>
            </a:pPr>
            <a:fld id="{4458D7BB-C5F0-C74A-897E-AD5E99CA2DB6}" type="slidenum">
              <a:rPr lang="en-US"/>
              <a:pPr>
                <a:defRPr/>
              </a:pPr>
              <a:t>‹#›</a:t>
            </a:fld>
            <a:endParaRPr lang="en-US"/>
          </a:p>
        </p:txBody>
      </p:sp>
      <p:sp>
        <p:nvSpPr>
          <p:cNvPr id="7" name="Content Placeholder 6"/>
          <p:cNvSpPr>
            <a:spLocks noGrp="1"/>
          </p:cNvSpPr>
          <p:nvPr>
            <p:ph sz="quarter" idx="11"/>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152400" y="184153"/>
            <a:ext cx="7086600" cy="368301"/>
          </a:xfrm>
        </p:spPr>
        <p:txBody>
          <a:bodyPr/>
          <a:lstStyle>
            <a:lvl1pPr>
              <a:defRPr/>
            </a:lvl1pPr>
          </a:lstStyle>
          <a:p>
            <a:endParaRPr lang="en-US" dirty="0"/>
          </a:p>
        </p:txBody>
      </p:sp>
      <p:sp>
        <p:nvSpPr>
          <p:cNvPr id="10" name="Text Placeholder 9"/>
          <p:cNvSpPr>
            <a:spLocks noGrp="1"/>
          </p:cNvSpPr>
          <p:nvPr>
            <p:ph type="body" sz="quarter" idx="12" hasCustomPrompt="1"/>
          </p:nvPr>
        </p:nvSpPr>
        <p:spPr>
          <a:xfrm>
            <a:off x="152400" y="439817"/>
            <a:ext cx="7086600" cy="291703"/>
          </a:xfrm>
        </p:spPr>
        <p:txBody>
          <a:bodyPr anchor="t">
            <a:noAutofit/>
          </a:bodyPr>
          <a:lstStyle>
            <a:lvl1pPr algn="l">
              <a:buNone/>
              <a:defRPr sz="2000">
                <a:solidFill>
                  <a:schemeClr val="bg1">
                    <a:lumMod val="85000"/>
                  </a:schemeClr>
                </a:solidFill>
              </a:defRPr>
            </a:lvl1pPr>
          </a:lstStyle>
          <a:p>
            <a:pPr lvl="0"/>
            <a:r>
              <a:rPr lang="en-US" dirty="0" smtClean="0"/>
              <a:t>Click to add Sub-Title</a:t>
            </a:r>
            <a:endParaRPr lang="en-US" dirty="0"/>
          </a:p>
        </p:txBody>
      </p:sp>
      <p:sp>
        <p:nvSpPr>
          <p:cNvPr id="9" name="Right Triangle 8"/>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3" name="Picture 12"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pPr>
              <a:defRPr/>
            </a:pPr>
            <a:fld id="{15D17A3C-3C90-2C4D-BD99-1B4D3754111E}" type="slidenum">
              <a:rPr lang="en-US"/>
              <a:pPr>
                <a:defRPr/>
              </a:pPr>
              <a:t>‹#›</a:t>
            </a:fld>
            <a:endParaRPr lang="en-US"/>
          </a:p>
        </p:txBody>
      </p:sp>
      <p:sp>
        <p:nvSpPr>
          <p:cNvPr id="6" name="Title 1"/>
          <p:cNvSpPr>
            <a:spLocks noGrp="1"/>
          </p:cNvSpPr>
          <p:nvPr>
            <p:ph type="title" hasCustomPrompt="1"/>
          </p:nvPr>
        </p:nvSpPr>
        <p:spPr>
          <a:xfrm>
            <a:off x="152400" y="179785"/>
            <a:ext cx="7086600" cy="571500"/>
          </a:xfrm>
        </p:spPr>
        <p:txBody>
          <a:bodyPr/>
          <a:lstStyle>
            <a:lvl1pPr>
              <a:defRPr/>
            </a:lvl1pPr>
          </a:lstStyle>
          <a:p>
            <a:r>
              <a:rPr lang="en-US" dirty="0" smtClean="0"/>
              <a:t>Click to Edit Master Title Style</a:t>
            </a:r>
            <a:endParaRPr lang="en-US" dirty="0"/>
          </a:p>
        </p:txBody>
      </p:sp>
      <p:sp>
        <p:nvSpPr>
          <p:cNvPr id="20" name="Rectangle 10"/>
          <p:cNvSpPr>
            <a:spLocks noGrp="1" noChangeArrowheads="1"/>
          </p:cNvSpPr>
          <p:nvPr>
            <p:ph idx="1"/>
          </p:nvPr>
        </p:nvSpPr>
        <p:spPr bwMode="auto">
          <a:xfrm>
            <a:off x="152400" y="962026"/>
            <a:ext cx="8839200" cy="4010025"/>
          </a:xfrm>
          <a:prstGeom prst="rect">
            <a:avLst/>
          </a:prstGeom>
          <a:noFill/>
          <a:ln w="9525">
            <a:noFill/>
            <a:miter lim="800000"/>
            <a:headEnd/>
            <a:tailEnd/>
          </a:ln>
          <a:effectLst/>
        </p:spPr>
        <p:txBody>
          <a:bodyPr tIns="91440" bIns="91440" anchor="ctr"/>
          <a:lstStyle>
            <a:lvl1pPr algn="ctr">
              <a:lnSpc>
                <a:spcPct val="100000"/>
              </a:lnSpc>
              <a:spcBef>
                <a:spcPts val="0"/>
              </a:spcBef>
              <a:buNone/>
              <a:defRPr sz="2400">
                <a:solidFill>
                  <a:schemeClr val="bg1"/>
                </a:solidFill>
              </a:defRPr>
            </a:lvl1pPr>
          </a:lstStyle>
          <a:p>
            <a:pPr lvl="0"/>
            <a:r>
              <a:rPr lang="en-US" noProof="0" dirty="0" smtClean="0"/>
              <a:t>Click to edit Master text styles</a:t>
            </a:r>
            <a:endParaRPr lang="en-US" noProof="0" dirty="0"/>
          </a:p>
        </p:txBody>
      </p:sp>
      <p:sp>
        <p:nvSpPr>
          <p:cNvPr id="7" name="Right Triangle 6"/>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pPr>
              <a:defRPr/>
            </a:pPr>
            <a:fld id="{15D17A3C-3C90-2C4D-BD99-1B4D3754111E}" type="slidenum">
              <a:rPr lang="en-US"/>
              <a:pPr>
                <a:defRPr/>
              </a:pPr>
              <a:t>‹#›</a:t>
            </a:fld>
            <a:endParaRPr lang="en-US"/>
          </a:p>
        </p:txBody>
      </p:sp>
      <p:sp>
        <p:nvSpPr>
          <p:cNvPr id="6" name="Title 1"/>
          <p:cNvSpPr>
            <a:spLocks noGrp="1"/>
          </p:cNvSpPr>
          <p:nvPr>
            <p:ph type="title" hasCustomPrompt="1"/>
          </p:nvPr>
        </p:nvSpPr>
        <p:spPr>
          <a:xfrm>
            <a:off x="152400" y="179785"/>
            <a:ext cx="7086600" cy="571500"/>
          </a:xfrm>
        </p:spPr>
        <p:txBody>
          <a:bodyPr/>
          <a:lstStyle>
            <a:lvl1pPr>
              <a:defRPr/>
            </a:lvl1pPr>
          </a:lstStyle>
          <a:p>
            <a:r>
              <a:rPr lang="en-US" dirty="0" smtClean="0"/>
              <a:t>Title Only</a:t>
            </a:r>
            <a:endParaRPr lang="en-US" dirty="0"/>
          </a:p>
        </p:txBody>
      </p:sp>
      <p:sp>
        <p:nvSpPr>
          <p:cNvPr id="7" name="Right Triangle 6"/>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extLst>
      <p:ext uri="{BB962C8B-B14F-4D97-AF65-F5344CB8AC3E}">
        <p14:creationId xmlns:p14="http://schemas.microsoft.com/office/powerpoint/2010/main" val="1724229034"/>
      </p:ext>
    </p:extLst>
  </p:cSld>
  <p:clrMapOvr>
    <a:masterClrMapping/>
  </p:clrMapOvr>
  <p:transition spd="med"/>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6" name="Title 1"/>
          <p:cNvSpPr>
            <a:spLocks noGrp="1"/>
          </p:cNvSpPr>
          <p:nvPr>
            <p:ph type="title" hasCustomPrompt="1"/>
          </p:nvPr>
        </p:nvSpPr>
        <p:spPr>
          <a:xfrm>
            <a:off x="304800" y="3314700"/>
            <a:ext cx="8610600" cy="571500"/>
          </a:xfrm>
        </p:spPr>
        <p:txBody>
          <a:bodyPr/>
          <a:lstStyle>
            <a:lvl1pPr>
              <a:defRPr/>
            </a:lvl1pPr>
          </a:lstStyle>
          <a:p>
            <a:r>
              <a:rPr lang="en-US" dirty="0" smtClean="0"/>
              <a:t>Click to Edit Master Title Style</a:t>
            </a:r>
            <a:endParaRPr lang="en-US" dirty="0"/>
          </a:p>
        </p:txBody>
      </p:sp>
      <p:sp>
        <p:nvSpPr>
          <p:cNvPr id="7" name="Text Placeholder 2"/>
          <p:cNvSpPr>
            <a:spLocks noGrp="1"/>
          </p:cNvSpPr>
          <p:nvPr>
            <p:ph type="body" sz="half" idx="1" hasCustomPrompt="1"/>
          </p:nvPr>
        </p:nvSpPr>
        <p:spPr>
          <a:xfrm>
            <a:off x="304800" y="3886201"/>
            <a:ext cx="8610600" cy="790575"/>
          </a:xfrm>
          <a:prstGeom prst="rect">
            <a:avLst/>
          </a:prstGeom>
        </p:spPr>
        <p:txBody>
          <a:bodyPr/>
          <a:lstStyle>
            <a:lvl1pPr>
              <a:buNone/>
              <a:defRPr>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p:txBody>
      </p:sp>
      <p:sp>
        <p:nvSpPr>
          <p:cNvPr id="8" name="Right Triangle 7"/>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0" name="Picture 9"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hoto">
    <p:spTree>
      <p:nvGrpSpPr>
        <p:cNvPr id="1" name=""/>
        <p:cNvGrpSpPr/>
        <p:nvPr/>
      </p:nvGrpSpPr>
      <p:grpSpPr>
        <a:xfrm>
          <a:off x="0" y="0"/>
          <a:ext cx="0" cy="0"/>
          <a:chOff x="0" y="0"/>
          <a:chExt cx="0" cy="0"/>
        </a:xfrm>
      </p:grpSpPr>
      <p:sp>
        <p:nvSpPr>
          <p:cNvPr id="5"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4" name="Picture Placeholder 9"/>
          <p:cNvSpPr>
            <a:spLocks noGrp="1"/>
          </p:cNvSpPr>
          <p:nvPr>
            <p:ph type="pic" sz="quarter" idx="10"/>
          </p:nvPr>
        </p:nvSpPr>
        <p:spPr>
          <a:xfrm>
            <a:off x="71967" y="63501"/>
            <a:ext cx="9000066" cy="4994274"/>
          </a:xfrm>
        </p:spPr>
        <p:txBody>
          <a:bodyPr/>
          <a:lstStyle>
            <a:lvl1pPr>
              <a:buNone/>
              <a:defRPr/>
            </a:lvl1pPr>
          </a:lstStyle>
          <a:p>
            <a:endParaRPr lang="en-US"/>
          </a:p>
        </p:txBody>
      </p:sp>
    </p:spTree>
  </p:cSld>
  <p:clrMapOvr>
    <a:masterClrMapping/>
  </p:clrMapOvr>
  <p:transition spd="med"/>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hoto with Title">
    <p:spTree>
      <p:nvGrpSpPr>
        <p:cNvPr id="1" name=""/>
        <p:cNvGrpSpPr/>
        <p:nvPr/>
      </p:nvGrpSpPr>
      <p:grpSpPr>
        <a:xfrm>
          <a:off x="0" y="0"/>
          <a:ext cx="0" cy="0"/>
          <a:chOff x="0" y="0"/>
          <a:chExt cx="0" cy="0"/>
        </a:xfrm>
      </p:grpSpPr>
      <p:sp>
        <p:nvSpPr>
          <p:cNvPr id="5"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 name="Picture Placeholder 9"/>
          <p:cNvSpPr>
            <a:spLocks noGrp="1"/>
          </p:cNvSpPr>
          <p:nvPr>
            <p:ph type="pic" sz="quarter" idx="10"/>
          </p:nvPr>
        </p:nvSpPr>
        <p:spPr>
          <a:xfrm>
            <a:off x="71967" y="63501"/>
            <a:ext cx="9000066" cy="4994274"/>
          </a:xfrm>
        </p:spPr>
        <p:txBody>
          <a:bodyPr/>
          <a:lstStyle>
            <a:lvl1pPr>
              <a:buNone/>
              <a:defRPr/>
            </a:lvl1pPr>
          </a:lstStyle>
          <a:p>
            <a:endParaRPr lang="en-US"/>
          </a:p>
        </p:txBody>
      </p:sp>
      <p:sp>
        <p:nvSpPr>
          <p:cNvPr id="4" name="Title 1"/>
          <p:cNvSpPr>
            <a:spLocks noGrp="1"/>
          </p:cNvSpPr>
          <p:nvPr>
            <p:ph type="title" hasCustomPrompt="1"/>
          </p:nvPr>
        </p:nvSpPr>
        <p:spPr>
          <a:xfrm>
            <a:off x="342900" y="4326731"/>
            <a:ext cx="8610600" cy="571500"/>
          </a:xfrm>
        </p:spPr>
        <p:txBody>
          <a:bodyPr/>
          <a:lstStyle>
            <a:lvl1pPr>
              <a:defRPr>
                <a:solidFill>
                  <a:srgbClr val="FFFFFF"/>
                </a:solidFill>
              </a:defRPr>
            </a:lvl1pPr>
          </a:lstStyle>
          <a:p>
            <a:r>
              <a:rPr lang="en-US" dirty="0" smtClean="0"/>
              <a:t>Click to Add Title</a:t>
            </a:r>
            <a:endParaRPr lang="en-US" dirty="0"/>
          </a:p>
        </p:txBody>
      </p:sp>
    </p:spTree>
  </p:cSld>
  <p:clrMapOvr>
    <a:masterClrMapping/>
  </p:clrMapOvr>
  <p:transition spd="med"/>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to with Title adn Sub-Title">
    <p:spTree>
      <p:nvGrpSpPr>
        <p:cNvPr id="1" name=""/>
        <p:cNvGrpSpPr/>
        <p:nvPr/>
      </p:nvGrpSpPr>
      <p:grpSpPr>
        <a:xfrm>
          <a:off x="0" y="0"/>
          <a:ext cx="0" cy="0"/>
          <a:chOff x="0" y="0"/>
          <a:chExt cx="0" cy="0"/>
        </a:xfrm>
      </p:grpSpPr>
      <p:sp>
        <p:nvSpPr>
          <p:cNvPr id="6" name="Rectangle 30"/>
          <p:cNvSpPr>
            <a:spLocks noChangeArrowheads="1"/>
          </p:cNvSpPr>
          <p:nvPr userDrawn="1"/>
        </p:nvSpPr>
        <p:spPr bwMode="auto">
          <a:xfrm>
            <a:off x="69850" y="63500"/>
            <a:ext cx="8991600" cy="4997450"/>
          </a:xfrm>
          <a:prstGeom prst="rect">
            <a:avLst/>
          </a:prstGeom>
          <a:gradFill flip="none" rotWithShape="1">
            <a:gsLst>
              <a:gs pos="100000">
                <a:schemeClr val="tx1"/>
              </a:gs>
              <a:gs pos="0">
                <a:schemeClr val="bg2"/>
              </a:gs>
            </a:gsLst>
            <a:lin ang="540000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 name="Picture Placeholder 9"/>
          <p:cNvSpPr>
            <a:spLocks noGrp="1"/>
          </p:cNvSpPr>
          <p:nvPr>
            <p:ph type="pic" sz="quarter" idx="10"/>
          </p:nvPr>
        </p:nvSpPr>
        <p:spPr>
          <a:xfrm>
            <a:off x="67734" y="63501"/>
            <a:ext cx="9000066" cy="4994274"/>
          </a:xfrm>
        </p:spPr>
        <p:txBody>
          <a:bodyPr/>
          <a:lstStyle>
            <a:lvl1pPr>
              <a:buNone/>
              <a:defRPr/>
            </a:lvl1pPr>
          </a:lstStyle>
          <a:p>
            <a:endParaRPr lang="en-US"/>
          </a:p>
        </p:txBody>
      </p:sp>
      <p:sp>
        <p:nvSpPr>
          <p:cNvPr id="4" name="Title 1"/>
          <p:cNvSpPr>
            <a:spLocks noGrp="1"/>
          </p:cNvSpPr>
          <p:nvPr>
            <p:ph type="title" hasCustomPrompt="1"/>
          </p:nvPr>
        </p:nvSpPr>
        <p:spPr>
          <a:xfrm>
            <a:off x="342900" y="3917156"/>
            <a:ext cx="8610600" cy="571500"/>
          </a:xfrm>
        </p:spPr>
        <p:txBody>
          <a:bodyPr/>
          <a:lstStyle>
            <a:lvl1pPr>
              <a:defRPr>
                <a:solidFill>
                  <a:srgbClr val="FFFFFF"/>
                </a:solidFill>
              </a:defRPr>
            </a:lvl1pPr>
          </a:lstStyle>
          <a:p>
            <a:r>
              <a:rPr lang="en-US" dirty="0" smtClean="0"/>
              <a:t>Click to Add Title</a:t>
            </a:r>
            <a:endParaRPr lang="en-US" dirty="0"/>
          </a:p>
        </p:txBody>
      </p:sp>
      <p:sp>
        <p:nvSpPr>
          <p:cNvPr id="5" name="Text Placeholder 2"/>
          <p:cNvSpPr>
            <a:spLocks noGrp="1"/>
          </p:cNvSpPr>
          <p:nvPr>
            <p:ph type="body" sz="half" idx="11" hasCustomPrompt="1"/>
          </p:nvPr>
        </p:nvSpPr>
        <p:spPr>
          <a:xfrm>
            <a:off x="342900" y="4488657"/>
            <a:ext cx="8610600" cy="445294"/>
          </a:xfrm>
          <a:prstGeom prst="rect">
            <a:avLst/>
          </a:prstGeom>
        </p:spPr>
        <p:txBody>
          <a:bodyPr/>
          <a:lstStyle>
            <a:lvl1pPr>
              <a:buNone/>
              <a:defRPr baseline="0">
                <a:solidFill>
                  <a:schemeClr val="accent1"/>
                </a:solidFill>
              </a:defRPr>
            </a:lvl1pPr>
            <a:lvl2pPr marL="804863" indent="-228600">
              <a:defRPr>
                <a:solidFill>
                  <a:srgbClr val="FFFFFF"/>
                </a:solidFill>
              </a:defRPr>
            </a:lvl2pPr>
            <a:lvl3pPr marL="1201738"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Add Sub Title</a:t>
            </a:r>
          </a:p>
        </p:txBody>
      </p:sp>
    </p:spTree>
  </p:cSld>
  <p:clrMapOvr>
    <a:masterClrMapping/>
  </p:clrMapOvr>
  <p:transition spd="med"/>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6" name="Slide Number Placeholder 4"/>
          <p:cNvSpPr>
            <a:spLocks noGrp="1"/>
          </p:cNvSpPr>
          <p:nvPr>
            <p:ph type="sldNum" sz="quarter" idx="10"/>
          </p:nvPr>
        </p:nvSpPr>
        <p:spPr/>
        <p:txBody>
          <a:bodyPr/>
          <a:lstStyle>
            <a:lvl1pPr>
              <a:defRPr/>
            </a:lvl1pPr>
          </a:lstStyle>
          <a:p>
            <a:pPr>
              <a:defRPr/>
            </a:pPr>
            <a:fld id="{A2BACA6E-5081-0841-A450-A9B79E432CAE}" type="slidenum">
              <a:rPr lang="en-US"/>
              <a:pPr>
                <a:defRPr/>
              </a:pPr>
              <a:t>‹#›</a:t>
            </a:fld>
            <a:endParaRPr lang="en-US"/>
          </a:p>
        </p:txBody>
      </p:sp>
      <p:sp>
        <p:nvSpPr>
          <p:cNvPr id="8" name="Content Placeholder 7"/>
          <p:cNvSpPr>
            <a:spLocks noGrp="1"/>
          </p:cNvSpPr>
          <p:nvPr>
            <p:ph sz="quarter" idx="11"/>
          </p:nvPr>
        </p:nvSpPr>
        <p:spPr>
          <a:xfrm>
            <a:off x="152400" y="971550"/>
            <a:ext cx="4305300" cy="40005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9"/>
          <p:cNvSpPr>
            <a:spLocks noGrp="1"/>
          </p:cNvSpPr>
          <p:nvPr>
            <p:ph sz="quarter" idx="12"/>
          </p:nvPr>
        </p:nvSpPr>
        <p:spPr>
          <a:xfrm>
            <a:off x="4572000" y="971550"/>
            <a:ext cx="4419600" cy="40005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title" hasCustomPrompt="1"/>
          </p:nvPr>
        </p:nvSpPr>
        <p:spPr>
          <a:xfrm>
            <a:off x="152400" y="179785"/>
            <a:ext cx="7086600" cy="571500"/>
          </a:xfrm>
        </p:spPr>
        <p:txBody>
          <a:bodyPr/>
          <a:lstStyle>
            <a:lvl1pPr>
              <a:defRPr/>
            </a:lvl1pPr>
          </a:lstStyle>
          <a:p>
            <a:r>
              <a:rPr lang="en-US" dirty="0" smtClean="0"/>
              <a:t>Click to Edit Master Title Style</a:t>
            </a:r>
            <a:endParaRPr lang="en-US" dirty="0"/>
          </a:p>
        </p:txBody>
      </p:sp>
      <p:sp>
        <p:nvSpPr>
          <p:cNvPr id="9" name="Right Triangle 8"/>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2" name="Picture 11"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152400" y="971550"/>
            <a:ext cx="4343400" cy="4000500"/>
          </a:xfrm>
          <a:prstGeom prst="rect">
            <a:avLst/>
          </a:prstGeom>
        </p:spPr>
        <p:txBody>
          <a:bodyPr/>
          <a:lstStyle>
            <a:lvl1pPr>
              <a:defRPr>
                <a:solidFill>
                  <a:srgbClr val="FFFFFF"/>
                </a:solidFill>
              </a:defRPr>
            </a:lvl1pPr>
            <a:lvl2pPr marL="804863" indent="-228600">
              <a:defRPr>
                <a:solidFill>
                  <a:srgbClr val="FFFFFF"/>
                </a:solidFill>
              </a:defRPr>
            </a:lvl2pPr>
            <a:lvl3pPr marL="1257300"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971550"/>
            <a:ext cx="4343400" cy="1828800"/>
          </a:xfrm>
          <a:prstGeom prst="rect">
            <a:avLst/>
          </a:prstGeom>
        </p:spPr>
        <p:txBody>
          <a:bodyPr/>
          <a:lstStyle>
            <a:lvl1pPr>
              <a:defRPr>
                <a:solidFill>
                  <a:srgbClr val="FFFFFF"/>
                </a:solidFill>
              </a:defRPr>
            </a:lvl1pPr>
            <a:lvl2pPr marL="804863" indent="-228600">
              <a:defRPr>
                <a:solidFill>
                  <a:srgbClr val="FFFFFF"/>
                </a:solidFill>
              </a:defRPr>
            </a:lvl2pPr>
            <a:lvl3pPr marL="1206500"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48200" y="2914650"/>
            <a:ext cx="4343400" cy="2057400"/>
          </a:xfrm>
          <a:prstGeom prst="rect">
            <a:avLst/>
          </a:prstGeom>
        </p:spPr>
        <p:txBody>
          <a:bodyPr/>
          <a:lstStyle>
            <a:lvl1pPr>
              <a:defRPr>
                <a:solidFill>
                  <a:srgbClr val="FFFFFF"/>
                </a:solidFill>
              </a:defRPr>
            </a:lvl1pPr>
            <a:lvl2pPr marL="804863" indent="-233363">
              <a:defRPr>
                <a:solidFill>
                  <a:srgbClr val="FFFFFF"/>
                </a:solidFill>
              </a:defRPr>
            </a:lvl2pPr>
            <a:lvl3pPr marL="1262063" indent="-228600">
              <a:defRPr>
                <a:solidFill>
                  <a:srgbClr val="FFFFFF"/>
                </a:solidFill>
              </a:defRPr>
            </a:lvl3pPr>
            <a:lvl4pPr>
              <a:defRPr>
                <a:solidFill>
                  <a:srgbClr val="FFFFFF"/>
                </a:solidFill>
              </a:defRPr>
            </a:lvl4pPr>
            <a:lvl5pPr>
              <a:buClr>
                <a:schemeClr val="bg1"/>
              </a:buClr>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69"/>
          <p:cNvSpPr>
            <a:spLocks noGrp="1" noChangeArrowheads="1"/>
          </p:cNvSpPr>
          <p:nvPr>
            <p:ph type="sldNum" sz="quarter" idx="10"/>
          </p:nvPr>
        </p:nvSpPr>
        <p:spPr/>
        <p:txBody>
          <a:bodyPr/>
          <a:lstStyle>
            <a:lvl1pPr>
              <a:defRPr/>
            </a:lvl1pPr>
          </a:lstStyle>
          <a:p>
            <a:pPr>
              <a:defRPr/>
            </a:pPr>
            <a:fld id="{5680BFF2-922B-9A4B-9A83-6BA2F7F304E5}" type="slidenum">
              <a:rPr lang="en-US"/>
              <a:pPr>
                <a:defRPr/>
              </a:pPr>
              <a:t>‹#›</a:t>
            </a:fld>
            <a:endParaRPr lang="en-US"/>
          </a:p>
        </p:txBody>
      </p:sp>
      <p:sp>
        <p:nvSpPr>
          <p:cNvPr id="9" name="Title 1"/>
          <p:cNvSpPr>
            <a:spLocks noGrp="1"/>
          </p:cNvSpPr>
          <p:nvPr>
            <p:ph type="title" hasCustomPrompt="1"/>
          </p:nvPr>
        </p:nvSpPr>
        <p:spPr>
          <a:xfrm>
            <a:off x="152400" y="179785"/>
            <a:ext cx="7086600" cy="571500"/>
          </a:xfrm>
        </p:spPr>
        <p:txBody>
          <a:bodyPr/>
          <a:lstStyle>
            <a:lvl1pPr>
              <a:defRPr/>
            </a:lvl1pPr>
          </a:lstStyle>
          <a:p>
            <a:r>
              <a:rPr lang="en-US" dirty="0" smtClean="0"/>
              <a:t>Click to Edit Master Title Style</a:t>
            </a:r>
            <a:endParaRPr lang="en-US" dirty="0"/>
          </a:p>
        </p:txBody>
      </p:sp>
      <p:sp>
        <p:nvSpPr>
          <p:cNvPr id="10" name="Right Triangle 9"/>
          <p:cNvSpPr/>
          <p:nvPr userDrawn="1"/>
        </p:nvSpPr>
        <p:spPr bwMode="auto">
          <a:xfrm>
            <a:off x="68419" y="46639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2" name="Picture 11" descr="Lock2-white.png"/>
          <p:cNvPicPr>
            <a:picLocks noChangeAspect="1"/>
          </p:cNvPicPr>
          <p:nvPr userDrawn="1"/>
        </p:nvPicPr>
        <p:blipFill>
          <a:blip r:embed="rId2"/>
          <a:stretch>
            <a:fillRect/>
          </a:stretch>
        </p:blipFill>
        <p:spPr>
          <a:xfrm>
            <a:off x="76025" y="47994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Ending Slide">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76200" y="2114550"/>
            <a:ext cx="8763000" cy="6858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95321"/>
            <a:ext cx="8356600" cy="489878"/>
          </a:xfrm>
        </p:spPr>
        <p:txBody>
          <a:bodyPr wrap="square" anchor="ctr">
            <a:spAutoFit/>
          </a:bodyPr>
          <a:lstStyle>
            <a:lvl1pPr>
              <a:defRPr sz="3000" b="0">
                <a:solidFill>
                  <a:srgbClr val="BB1E33"/>
                </a:solidFill>
              </a:defRPr>
            </a:lvl1pPr>
          </a:lstStyle>
          <a:p>
            <a:r>
              <a:rPr lang="en-US" dirty="0" smtClean="0"/>
              <a:t>Click Here for Title</a:t>
            </a:r>
            <a:endParaRPr lang="en-US" dirty="0"/>
          </a:p>
        </p:txBody>
      </p:sp>
      <p:sp>
        <p:nvSpPr>
          <p:cNvPr id="23" name="Right Triangle 22"/>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1" name="Pentagon 30"/>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1"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29" name="Picture 28"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0" name="Rectangle 29"/>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7" name="Picture 36"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pic>
        <p:nvPicPr>
          <p:cNvPr id="26" name="Picture 25"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33"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35"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16" name="Picture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2 Line Title Slide with Photo">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50"/>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1771650"/>
            <a:ext cx="5270500"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5" name="Rectangle 5"/>
          <p:cNvSpPr>
            <a:spLocks noGrp="1" noChangeArrowheads="1"/>
          </p:cNvSpPr>
          <p:nvPr>
            <p:ph type="subTitle" idx="1" hasCustomPrompt="1"/>
          </p:nvPr>
        </p:nvSpPr>
        <p:spPr>
          <a:xfrm>
            <a:off x="838200" y="23926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7" name="Rectangle 4"/>
          <p:cNvSpPr>
            <a:spLocks noGrp="1" noChangeArrowheads="1"/>
          </p:cNvSpPr>
          <p:nvPr>
            <p:ph type="ctrTitle" hasCustomPrompt="1"/>
          </p:nvPr>
        </p:nvSpPr>
        <p:spPr>
          <a:xfrm>
            <a:off x="838202" y="2012021"/>
            <a:ext cx="6991348" cy="489878"/>
          </a:xfrm>
        </p:spPr>
        <p:txBody>
          <a:bodyPr wrap="square">
            <a:spAutoFit/>
          </a:bodyPr>
          <a:lstStyle>
            <a:lvl1pPr>
              <a:defRPr sz="3000"/>
            </a:lvl1pPr>
          </a:lstStyle>
          <a:p>
            <a:r>
              <a:rPr lang="en-US" dirty="0"/>
              <a:t>Click </a:t>
            </a:r>
            <a:r>
              <a:rPr lang="en-US" dirty="0" smtClean="0"/>
              <a:t>Here </a:t>
            </a:r>
            <a:r>
              <a:rPr lang="en-US" dirty="0"/>
              <a:t>for Title</a:t>
            </a:r>
          </a:p>
        </p:txBody>
      </p:sp>
      <p:sp>
        <p:nvSpPr>
          <p:cNvPr id="20"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5" name="Picture 14"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16" name="Rectangle 15"/>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1" name="Picture 20"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26" name="Picture 25" descr="CompanyConfidential.png"/>
          <p:cNvPicPr>
            <a:picLocks noChangeAspect="1"/>
          </p:cNvPicPr>
          <p:nvPr userDrawn="1"/>
        </p:nvPicPr>
        <p:blipFill>
          <a:blip r:embed="rId4"/>
          <a:stretch>
            <a:fillRect/>
          </a:stretch>
        </p:blipFill>
        <p:spPr>
          <a:xfrm>
            <a:off x="729062" y="3882166"/>
            <a:ext cx="673752" cy="412042"/>
          </a:xfrm>
          <a:prstGeom prst="rect">
            <a:avLst/>
          </a:prstGeom>
        </p:spPr>
      </p:pic>
      <p:sp>
        <p:nvSpPr>
          <p:cNvPr id="19"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4"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1978514549"/>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Ending Slide photo ">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76200" y="2114550"/>
            <a:ext cx="5410200" cy="6858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95321"/>
            <a:ext cx="4127500" cy="489878"/>
          </a:xfrm>
        </p:spPr>
        <p:txBody>
          <a:bodyPr wrap="square" anchor="ctr">
            <a:spAutoFit/>
          </a:bodyPr>
          <a:lstStyle>
            <a:lvl1pPr>
              <a:defRPr sz="3000" b="0">
                <a:solidFill>
                  <a:srgbClr val="BB1E33"/>
                </a:solidFill>
              </a:defRPr>
            </a:lvl1pPr>
          </a:lstStyle>
          <a:p>
            <a:r>
              <a:rPr lang="en-US" dirty="0" smtClean="0"/>
              <a:t>Click Here for Title</a:t>
            </a:r>
            <a:endParaRPr lang="en-US" dirty="0"/>
          </a:p>
        </p:txBody>
      </p:sp>
      <p:sp>
        <p:nvSpPr>
          <p:cNvPr id="32" name="Pentagon 31"/>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2"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29" name="Picture 28"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1" name="Rectangle 30"/>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5" name="Picture 34"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33" name="Picture 32"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6"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16"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19" name="Picture 1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4113946664"/>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Ending Slide 2 line photo">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8" name="Rectangle 17"/>
          <p:cNvSpPr/>
          <p:nvPr userDrawn="1"/>
        </p:nvSpPr>
        <p:spPr bwMode="auto">
          <a:xfrm>
            <a:off x="76200" y="1771650"/>
            <a:ext cx="8509660"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4"/>
          <p:cNvSpPr>
            <a:spLocks noGrp="1" noChangeArrowheads="1"/>
          </p:cNvSpPr>
          <p:nvPr>
            <p:ph type="ctrTitle" hasCustomPrompt="1"/>
          </p:nvPr>
        </p:nvSpPr>
        <p:spPr>
          <a:xfrm>
            <a:off x="364065" y="1934931"/>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31" name="Rectangle 5"/>
          <p:cNvSpPr>
            <a:spLocks noGrp="1" noChangeArrowheads="1"/>
          </p:cNvSpPr>
          <p:nvPr>
            <p:ph type="subTitle" idx="1" hasCustomPrompt="1"/>
          </p:nvPr>
        </p:nvSpPr>
        <p:spPr>
          <a:xfrm>
            <a:off x="364065" y="2358354"/>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sp>
        <p:nvSpPr>
          <p:cNvPr id="4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32" name="Picture 31" descr="RA-A-B-RS-signature-6-08.png"/>
          <p:cNvPicPr>
            <a:picLocks/>
          </p:cNvPicPr>
          <p:nvPr userDrawn="1"/>
        </p:nvPicPr>
        <p:blipFill>
          <a:blip r:embed="rId2"/>
          <a:stretch>
            <a:fillRect/>
          </a:stretch>
        </p:blipFill>
        <p:spPr>
          <a:xfrm>
            <a:off x="5328221" y="4572001"/>
            <a:ext cx="3282379" cy="314982"/>
          </a:xfrm>
          <a:prstGeom prst="rect">
            <a:avLst/>
          </a:prstGeom>
          <a:noFill/>
          <a:ln>
            <a:noFill/>
          </a:ln>
        </p:spPr>
      </p:pic>
      <p:sp>
        <p:nvSpPr>
          <p:cNvPr id="33" name="Rectangle 32"/>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0" name="Picture 39" descr="LTS_WhiteTextFromRedBox.png"/>
          <p:cNvPicPr>
            <a:picLocks/>
          </p:cNvPicPr>
          <p:nvPr userDrawn="1"/>
        </p:nvPicPr>
        <p:blipFill>
          <a:blip r:embed="rId3"/>
          <a:stretch>
            <a:fillRect/>
          </a:stretch>
        </p:blipFill>
        <p:spPr>
          <a:xfrm>
            <a:off x="7930628" y="451645"/>
            <a:ext cx="591515" cy="575826"/>
          </a:xfrm>
          <a:prstGeom prst="rect">
            <a:avLst/>
          </a:prstGeom>
          <a:noFill/>
          <a:ln>
            <a:noFill/>
          </a:ln>
        </p:spPr>
      </p:pic>
      <p:pic>
        <p:nvPicPr>
          <p:cNvPr id="36" name="Picture 35" descr="CompanyConfidential.png"/>
          <p:cNvPicPr>
            <a:picLocks noChangeAspect="1"/>
          </p:cNvPicPr>
          <p:nvPr userDrawn="1"/>
        </p:nvPicPr>
        <p:blipFill>
          <a:blip r:embed="rId4"/>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35"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19"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20" name="Picture 1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694276712"/>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Ending Slide Growth &amp; Performance 1">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7" name="Rectangle 16"/>
          <p:cNvSpPr/>
          <p:nvPr userDrawn="1"/>
        </p:nvSpPr>
        <p:spPr bwMode="auto">
          <a:xfrm>
            <a:off x="76200" y="2114550"/>
            <a:ext cx="8763000" cy="6858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330200" y="2195321"/>
            <a:ext cx="8356600" cy="489878"/>
          </a:xfrm>
        </p:spPr>
        <p:txBody>
          <a:bodyPr wrap="square" anchor="ctr">
            <a:spAutoFit/>
          </a:bodyPr>
          <a:lstStyle>
            <a:lvl1pPr>
              <a:defRPr sz="3000" b="0">
                <a:solidFill>
                  <a:srgbClr val="BB1E33"/>
                </a:solidFill>
              </a:defRPr>
            </a:lvl1pPr>
          </a:lstStyle>
          <a:p>
            <a:r>
              <a:rPr lang="en-US" dirty="0" smtClean="0"/>
              <a:t>Click Here for Title</a:t>
            </a:r>
            <a:endParaRPr lang="en-US" dirty="0"/>
          </a:p>
        </p:txBody>
      </p:sp>
      <p:sp>
        <p:nvSpPr>
          <p:cNvPr id="23" name="Right Triangle 22"/>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32" name="Picture 3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457202" y="228600"/>
            <a:ext cx="1386748" cy="1238344"/>
          </a:xfrm>
          <a:prstGeom prst="rect">
            <a:avLst/>
          </a:prstGeom>
        </p:spPr>
      </p:pic>
      <p:sp>
        <p:nvSpPr>
          <p:cNvPr id="33" name="Pentagon 32"/>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43"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pic>
        <p:nvPicPr>
          <p:cNvPr id="31" name="Picture 30"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34" name="Rectangle 33"/>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38" name="Picture 37"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35" name="Picture 34"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6"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dirty="0" smtClean="0">
                <a:solidFill>
                  <a:schemeClr val="bg2"/>
                </a:solidFill>
              </a:rPr>
              <a:t>- </a:t>
            </a:r>
            <a:r>
              <a:rPr lang="en-US" sz="600" kern="0" spc="20" dirty="0" smtClean="0">
                <a:solidFill>
                  <a:schemeClr val="bg2"/>
                </a:solidFill>
                <a:ea typeface="Arial Unicode MS" charset="0"/>
                <a:cs typeface="Arial Unicode MS" charset="0"/>
              </a:rPr>
              <a:t>5058-CO900H</a:t>
            </a:r>
            <a:r>
              <a:rPr lang="en-US" sz="600" b="1" kern="0" cap="all" spc="20" baseline="0" dirty="0" smtClean="0">
                <a:solidFill>
                  <a:schemeClr val="bg2"/>
                </a:solidFill>
              </a:rPr>
              <a:t> </a:t>
            </a:r>
            <a:endParaRPr lang="en-US" sz="600" b="1" kern="0" spc="20" dirty="0">
              <a:solidFill>
                <a:schemeClr val="bg2"/>
              </a:solidFill>
            </a:endParaRPr>
          </a:p>
        </p:txBody>
      </p:sp>
      <p:sp>
        <p:nvSpPr>
          <p:cNvPr id="19"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20" name="Picture 1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4289170376"/>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Ending Slide Growth &amp; Performance 2">
    <p:bg>
      <p:bgPr>
        <a:solidFill>
          <a:schemeClr val="bg1">
            <a:lumMod val="85000"/>
          </a:schemeClr>
        </a:solidFill>
        <a:effectLst/>
      </p:bgPr>
    </p:bg>
    <p:spTree>
      <p:nvGrpSpPr>
        <p:cNvPr id="1" name=""/>
        <p:cNvGrpSpPr/>
        <p:nvPr/>
      </p:nvGrpSpPr>
      <p:grpSpPr>
        <a:xfrm>
          <a:off x="0" y="0"/>
          <a:ext cx="0" cy="0"/>
          <a:chOff x="0" y="0"/>
          <a:chExt cx="0" cy="0"/>
        </a:xfrm>
      </p:grpSpPr>
      <p:sp>
        <p:nvSpPr>
          <p:cNvPr id="13" name="Rectangle 30"/>
          <p:cNvSpPr>
            <a:spLocks noChangeArrowheads="1"/>
          </p:cNvSpPr>
          <p:nvPr userDrawn="1"/>
        </p:nvSpPr>
        <p:spPr bwMode="auto">
          <a:xfrm>
            <a:off x="76200" y="57150"/>
            <a:ext cx="8991600" cy="4972050"/>
          </a:xfrm>
          <a:prstGeom prst="rect">
            <a:avLst/>
          </a:prstGeom>
          <a:gradFill flip="none" rotWithShape="1">
            <a:gsLst>
              <a:gs pos="100000">
                <a:schemeClr val="tx1"/>
              </a:gs>
              <a:gs pos="0">
                <a:schemeClr val="bg2"/>
              </a:gs>
            </a:gsLst>
            <a:lin ang="5400000" scaled="0"/>
            <a:tileRect/>
          </a:gradFill>
          <a:ln>
            <a:headEnd/>
            <a:tailEnd/>
          </a:ln>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8" name="Rectangle 17"/>
          <p:cNvSpPr/>
          <p:nvPr userDrawn="1"/>
        </p:nvSpPr>
        <p:spPr bwMode="auto">
          <a:xfrm>
            <a:off x="76200" y="1771650"/>
            <a:ext cx="8509660" cy="1028700"/>
          </a:xfrm>
          <a:prstGeom prst="rect">
            <a:avLst/>
          </a:prstGeom>
          <a:gradFill flip="none" rotWithShape="1">
            <a:gsLst>
              <a:gs pos="54000">
                <a:srgbClr val="FFFFFF"/>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h="2540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1" name="Rectangle 4"/>
          <p:cNvSpPr>
            <a:spLocks noGrp="1" noChangeArrowheads="1"/>
          </p:cNvSpPr>
          <p:nvPr>
            <p:ph type="ctrTitle" hasCustomPrompt="1"/>
          </p:nvPr>
        </p:nvSpPr>
        <p:spPr>
          <a:xfrm>
            <a:off x="364065" y="1934931"/>
            <a:ext cx="4055537" cy="489878"/>
          </a:xfrm>
        </p:spPr>
        <p:txBody>
          <a:bodyPr wrap="square">
            <a:spAutoFit/>
          </a:bodyPr>
          <a:lstStyle>
            <a:lvl1pPr>
              <a:defRPr sz="3000" b="0">
                <a:solidFill>
                  <a:srgbClr val="BB1E33"/>
                </a:solidFill>
              </a:defRPr>
            </a:lvl1pPr>
          </a:lstStyle>
          <a:p>
            <a:r>
              <a:rPr lang="en-US" dirty="0" smtClean="0"/>
              <a:t>Click to Add Title</a:t>
            </a:r>
            <a:endParaRPr lang="en-US" dirty="0"/>
          </a:p>
        </p:txBody>
      </p:sp>
      <p:sp>
        <p:nvSpPr>
          <p:cNvPr id="31" name="Rectangle 5"/>
          <p:cNvSpPr>
            <a:spLocks noGrp="1" noChangeArrowheads="1"/>
          </p:cNvSpPr>
          <p:nvPr>
            <p:ph type="subTitle" idx="1" hasCustomPrompt="1"/>
          </p:nvPr>
        </p:nvSpPr>
        <p:spPr>
          <a:xfrm>
            <a:off x="364065" y="2358354"/>
            <a:ext cx="4055537" cy="400110"/>
          </a:xfrm>
          <a:prstGeom prst="rect">
            <a:avLst/>
          </a:prstGeom>
        </p:spPr>
        <p:txBody>
          <a:bodyPr wrap="square">
            <a:spAutoFit/>
          </a:bodyPr>
          <a:lstStyle>
            <a:lvl1pPr marL="0" indent="0">
              <a:lnSpc>
                <a:spcPct val="100000"/>
              </a:lnSpc>
              <a:buFont typeface="Webdings" charset="2"/>
              <a:buNone/>
              <a:defRPr sz="2000">
                <a:solidFill>
                  <a:srgbClr val="474747"/>
                </a:solidFill>
              </a:defRPr>
            </a:lvl1pPr>
          </a:lstStyle>
          <a:p>
            <a:r>
              <a:rPr lang="en-US" dirty="0"/>
              <a:t>Click </a:t>
            </a:r>
            <a:r>
              <a:rPr lang="en-US" dirty="0" smtClean="0"/>
              <a:t>Here </a:t>
            </a:r>
            <a:r>
              <a:rPr lang="en-US" dirty="0"/>
              <a:t>for </a:t>
            </a:r>
            <a:r>
              <a:rPr lang="en-US" dirty="0" smtClean="0"/>
              <a:t>Sub-title</a:t>
            </a:r>
            <a:endParaRPr lang="en-US" dirty="0"/>
          </a:p>
        </p:txBody>
      </p:sp>
      <p:pic>
        <p:nvPicPr>
          <p:cNvPr id="35" name="Picture 34"/>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44" name="Rectangle 11"/>
          <p:cNvSpPr>
            <a:spLocks noChangeArrowheads="1"/>
          </p:cNvSpPr>
          <p:nvPr userDrawn="1"/>
        </p:nvSpPr>
        <p:spPr bwMode="auto">
          <a:xfrm>
            <a:off x="5867400" y="49809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474747"/>
                </a:solidFill>
                <a:ea typeface="Arial Unicode MS" charset="0"/>
                <a:cs typeface="Arial Unicode MS" charset="0"/>
              </a:rPr>
              <a:t>Copyright ©</a:t>
            </a:r>
            <a:r>
              <a:rPr lang="en-US" sz="800" kern="0" spc="20" dirty="0" smtClean="0">
                <a:solidFill>
                  <a:srgbClr val="474747"/>
                </a:solidFill>
                <a:ea typeface="Arial Unicode MS" charset="0"/>
                <a:cs typeface="Arial Unicode MS" charset="0"/>
              </a:rPr>
              <a:t> 2015 Rockwell </a:t>
            </a:r>
            <a:r>
              <a:rPr lang="en-US" sz="800" kern="0" spc="20" dirty="0">
                <a:solidFill>
                  <a:srgbClr val="474747"/>
                </a:solidFill>
                <a:ea typeface="Arial Unicode MS" charset="0"/>
                <a:cs typeface="Arial Unicode MS" charset="0"/>
              </a:rPr>
              <a:t>Automation, Inc. All </a:t>
            </a:r>
            <a:r>
              <a:rPr lang="en-US" sz="800" kern="0" spc="20" dirty="0" smtClean="0">
                <a:solidFill>
                  <a:srgbClr val="474747"/>
                </a:solidFill>
                <a:ea typeface="Arial Unicode MS" charset="0"/>
                <a:cs typeface="Arial Unicode MS" charset="0"/>
              </a:rPr>
              <a:t>Rights Reserved</a:t>
            </a:r>
            <a:r>
              <a:rPr lang="en-US" sz="800" kern="0" spc="20" dirty="0">
                <a:solidFill>
                  <a:srgbClr val="474747"/>
                </a:solidFill>
                <a:ea typeface="Arial Unicode MS" charset="0"/>
                <a:cs typeface="Arial Unicode MS" charset="0"/>
              </a:rPr>
              <a:t>.</a:t>
            </a:r>
          </a:p>
        </p:txBody>
      </p:sp>
      <p:sp>
        <p:nvSpPr>
          <p:cNvPr id="49" name="Right Triangle 48"/>
          <p:cNvSpPr/>
          <p:nvPr userDrawn="1"/>
        </p:nvSpPr>
        <p:spPr bwMode="auto">
          <a:xfrm rot="10800000">
            <a:off x="5672" y="4433815"/>
            <a:ext cx="73152"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34" name="Pentagon 33"/>
          <p:cNvSpPr/>
          <p:nvPr/>
        </p:nvSpPr>
        <p:spPr bwMode="auto">
          <a:xfrm>
            <a:off x="8468" y="4104886"/>
            <a:ext cx="372532" cy="3429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32" name="Picture 31"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33" name="Rectangle 32"/>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41" name="Picture 40"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36" name="Picture 35" descr="CompanyConfidential.png"/>
          <p:cNvPicPr>
            <a:picLocks noChangeAspect="1"/>
          </p:cNvPicPr>
          <p:nvPr userDrawn="1"/>
        </p:nvPicPr>
        <p:blipFill>
          <a:blip r:embed="rId5"/>
          <a:stretch>
            <a:fillRect/>
          </a:stretch>
        </p:blipFill>
        <p:spPr>
          <a:xfrm>
            <a:off x="261398" y="3465078"/>
            <a:ext cx="673752" cy="412042"/>
          </a:xfrm>
          <a:prstGeom prst="rect">
            <a:avLst/>
          </a:prstGeom>
        </p:spPr>
      </p:pic>
      <p:sp>
        <p:nvSpPr>
          <p:cNvPr id="24" name="Text Box 16"/>
          <p:cNvSpPr txBox="1">
            <a:spLocks noChangeArrowheads="1"/>
          </p:cNvSpPr>
          <p:nvPr userDrawn="1"/>
        </p:nvSpPr>
        <p:spPr bwMode="auto">
          <a:xfrm>
            <a:off x="818052" y="3483756"/>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accent2"/>
                </a:solidFill>
              </a:rPr>
              <a:t>PUBLIC</a:t>
            </a:r>
            <a:r>
              <a:rPr lang="en-US" sz="1400" b="1" cap="all" dirty="0" smtClean="0">
                <a:solidFill>
                  <a:srgbClr val="FFFFFF"/>
                </a:solidFill>
              </a:rPr>
              <a:t/>
            </a:r>
            <a:br>
              <a:rPr lang="en-US" sz="1400" b="1" cap="all" dirty="0" smtClean="0">
                <a:solidFill>
                  <a:srgbClr val="FFFFFF"/>
                </a:solidFill>
              </a:rPr>
            </a:br>
            <a:endParaRPr lang="en-US" sz="1400" b="1" dirty="0">
              <a:solidFill>
                <a:srgbClr val="FFFFFF"/>
              </a:solidFill>
            </a:endParaRPr>
          </a:p>
        </p:txBody>
      </p:sp>
      <p:sp>
        <p:nvSpPr>
          <p:cNvPr id="26" name="Text Box 16"/>
          <p:cNvSpPr txBox="1">
            <a:spLocks noChangeArrowheads="1"/>
          </p:cNvSpPr>
          <p:nvPr userDrawn="1"/>
        </p:nvSpPr>
        <p:spPr bwMode="auto">
          <a:xfrm>
            <a:off x="-35003" y="5020903"/>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2"/>
                </a:solidFill>
              </a:rPr>
              <a:t>PUBLIC </a:t>
            </a:r>
            <a:r>
              <a:rPr lang="en-US" sz="800" b="1" kern="0" cap="all" spc="20" baseline="0" smtClean="0">
                <a:solidFill>
                  <a:schemeClr val="bg2"/>
                </a:solidFill>
              </a:rPr>
              <a:t>- </a:t>
            </a:r>
            <a:r>
              <a:rPr lang="en-US" sz="600" kern="0" spc="20" smtClean="0">
                <a:solidFill>
                  <a:schemeClr val="bg2"/>
                </a:solidFill>
                <a:ea typeface="Arial Unicode MS" charset="0"/>
                <a:cs typeface="Arial Unicode MS" charset="0"/>
              </a:rPr>
              <a:t>5058-CO900H</a:t>
            </a:r>
            <a:r>
              <a:rPr lang="en-US" sz="600" b="1" kern="0" cap="all" spc="20" baseline="0" smtClean="0">
                <a:solidFill>
                  <a:schemeClr val="bg2"/>
                </a:solidFill>
              </a:rPr>
              <a:t> </a:t>
            </a:r>
            <a:endParaRPr lang="en-US" sz="600" b="1" kern="0" spc="20" dirty="0">
              <a:solidFill>
                <a:schemeClr val="bg2"/>
              </a:solidFill>
            </a:endParaRPr>
          </a:p>
        </p:txBody>
      </p:sp>
      <p:sp>
        <p:nvSpPr>
          <p:cNvPr id="20" name="Text Box 16"/>
          <p:cNvSpPr txBox="1">
            <a:spLocks noChangeArrowheads="1"/>
          </p:cNvSpPr>
          <p:nvPr userDrawn="1"/>
        </p:nvSpPr>
        <p:spPr bwMode="auto">
          <a:xfrm>
            <a:off x="376020" y="4317349"/>
            <a:ext cx="1538270" cy="230832"/>
          </a:xfrm>
          <a:prstGeom prst="rect">
            <a:avLst/>
          </a:prstGeom>
          <a:noFill/>
          <a:ln w="9525">
            <a:noFill/>
            <a:miter lim="800000"/>
            <a:headEnd/>
            <a:tailEnd/>
          </a:ln>
        </p:spPr>
        <p:txBody>
          <a:bodyPr wrap="none" anchor="b">
            <a:prstTxWarp prst="textNoShape">
              <a:avLst/>
            </a:prstTxWarp>
            <a:spAutoFit/>
          </a:bodyPr>
          <a:lstStyle/>
          <a:p>
            <a:r>
              <a:rPr lang="en-US" sz="900" b="1" i="0" dirty="0" err="1" smtClean="0">
                <a:solidFill>
                  <a:schemeClr val="bg1">
                    <a:lumMod val="50000"/>
                  </a:schemeClr>
                </a:solidFill>
                <a:latin typeface="+mn-lt"/>
                <a:cs typeface="Arial"/>
              </a:rPr>
              <a:t>www.rockwellautomation.com</a:t>
            </a:r>
            <a:endParaRPr lang="en-US" sz="1000" b="1" i="0" dirty="0">
              <a:solidFill>
                <a:schemeClr val="bg1">
                  <a:lumMod val="50000"/>
                </a:schemeClr>
              </a:solidFill>
              <a:latin typeface="+mn-lt"/>
              <a:cs typeface="Arial"/>
            </a:endParaRPr>
          </a:p>
        </p:txBody>
      </p:sp>
      <p:pic>
        <p:nvPicPr>
          <p:cNvPr id="22" name="Picture 2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4941" y="4149763"/>
            <a:ext cx="2355491" cy="288881"/>
          </a:xfrm>
          <a:prstGeom prst="rect">
            <a:avLst/>
          </a:prstGeom>
        </p:spPr>
      </p:pic>
    </p:spTree>
    <p:extLst>
      <p:ext uri="{BB962C8B-B14F-4D97-AF65-F5344CB8AC3E}">
        <p14:creationId xmlns:p14="http://schemas.microsoft.com/office/powerpoint/2010/main" val="1223647975"/>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Growth&amp;Performance 1 line titl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48"/>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0" y="2114550"/>
            <a:ext cx="8382000" cy="6858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4" name="Rectangle 4"/>
          <p:cNvSpPr>
            <a:spLocks noGrp="1" noChangeArrowheads="1"/>
          </p:cNvSpPr>
          <p:nvPr>
            <p:ph type="ctrTitle" hasCustomPrompt="1"/>
          </p:nvPr>
        </p:nvSpPr>
        <p:spPr>
          <a:xfrm>
            <a:off x="838200" y="2050121"/>
            <a:ext cx="6991350" cy="489878"/>
          </a:xfrm>
        </p:spPr>
        <p:txBody>
          <a:bodyPr wrap="square">
            <a:spAutoFit/>
          </a:bodyPr>
          <a:lstStyle>
            <a:lvl1pPr>
              <a:defRPr sz="3000">
                <a:solidFill>
                  <a:schemeClr val="accent1"/>
                </a:solidFill>
              </a:defRPr>
            </a:lvl1pPr>
          </a:lstStyle>
          <a:p>
            <a:r>
              <a:rPr lang="en-US" dirty="0"/>
              <a:t>Click </a:t>
            </a:r>
            <a:r>
              <a:rPr lang="en-US" dirty="0" smtClean="0"/>
              <a:t>Here </a:t>
            </a:r>
            <a:r>
              <a:rPr lang="en-US" dirty="0"/>
              <a:t>for Title</a:t>
            </a:r>
          </a:p>
        </p:txBody>
      </p:sp>
      <p:sp>
        <p:nvSpPr>
          <p:cNvPr id="128005" name="Rectangle 5"/>
          <p:cNvSpPr>
            <a:spLocks noGrp="1" noChangeArrowheads="1"/>
          </p:cNvSpPr>
          <p:nvPr>
            <p:ph type="subTitle" idx="1" hasCustomPrompt="1"/>
          </p:nvPr>
        </p:nvSpPr>
        <p:spPr>
          <a:xfrm>
            <a:off x="838200" y="2430780"/>
            <a:ext cx="6991350"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2057400"/>
            <a:ext cx="685800" cy="8001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pic>
        <p:nvPicPr>
          <p:cNvPr id="17" name="Picture 16"/>
          <p:cNvPicPr>
            <a:picLocks/>
          </p:cNvPicPr>
          <p:nvPr/>
        </p:nvPicPr>
        <p:blipFill>
          <a:blip r:embed="rId2">
            <a:extLst>
              <a:ext uri="{28A0092B-C50C-407E-A947-70E740481C1C}">
                <a14:useLocalDpi xmlns:a14="http://schemas.microsoft.com/office/drawing/2010/main" val="0"/>
              </a:ext>
            </a:extLst>
          </a:blip>
          <a:stretch>
            <a:fillRect/>
          </a:stretch>
        </p:blipFill>
        <p:spPr>
          <a:xfrm>
            <a:off x="762002" y="228600"/>
            <a:ext cx="1386748" cy="1238344"/>
          </a:xfrm>
          <a:prstGeom prst="rect">
            <a:avLst/>
          </a:prstGeom>
        </p:spPr>
      </p:pic>
      <p:sp>
        <p:nvSpPr>
          <p:cNvPr id="19"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6" name="Picture 15"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20" name="Rectangle 19"/>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6" name="Picture 25"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7" name="Picture 26"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18"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1"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4105178641"/>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Growth&amp;Performance 2 line title">
    <p:bg>
      <p:bgPr>
        <a:solidFill>
          <a:schemeClr val="bg2"/>
        </a:solidFill>
        <a:effectLst/>
      </p:bgPr>
    </p:bg>
    <p:spTree>
      <p:nvGrpSpPr>
        <p:cNvPr id="1" name=""/>
        <p:cNvGrpSpPr/>
        <p:nvPr/>
      </p:nvGrpSpPr>
      <p:grpSpPr>
        <a:xfrm>
          <a:off x="0" y="0"/>
          <a:ext cx="0" cy="0"/>
          <a:chOff x="0" y="0"/>
          <a:chExt cx="0" cy="0"/>
        </a:xfrm>
      </p:grpSpPr>
      <p:sp>
        <p:nvSpPr>
          <p:cNvPr id="13" name="Rectangle 30"/>
          <p:cNvSpPr>
            <a:spLocks noChangeArrowheads="1"/>
          </p:cNvSpPr>
          <p:nvPr/>
        </p:nvSpPr>
        <p:spPr bwMode="auto">
          <a:xfrm>
            <a:off x="76200" y="57150"/>
            <a:ext cx="8991600" cy="4972050"/>
          </a:xfrm>
          <a:prstGeom prst="rect">
            <a:avLst/>
          </a:prstGeom>
          <a:gradFill>
            <a:gsLst>
              <a:gs pos="94000">
                <a:srgbClr val="FEFEFE"/>
              </a:gs>
              <a:gs pos="6000">
                <a:srgbClr val="F4F4F4"/>
              </a:gs>
              <a:gs pos="0">
                <a:schemeClr val="bg1">
                  <a:lumMod val="85000"/>
                </a:schemeClr>
              </a:gs>
              <a:gs pos="100000">
                <a:schemeClr val="bg1">
                  <a:lumMod val="85000"/>
                </a:schemeClr>
              </a:gs>
            </a:gsLst>
            <a:lin ang="16200000" scaled="0"/>
          </a:gradFill>
          <a:ln>
            <a:headEnd/>
            <a:tailEnd/>
          </a:ln>
        </p:spPr>
        <p:style>
          <a:lnRef idx="0">
            <a:schemeClr val="accent5"/>
          </a:lnRef>
          <a:fillRef idx="3">
            <a:schemeClr val="accent5"/>
          </a:fillRef>
          <a:effectRef idx="3">
            <a:schemeClr val="accent5"/>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25" name="Rectangle 24"/>
          <p:cNvSpPr/>
          <p:nvPr/>
        </p:nvSpPr>
        <p:spPr bwMode="auto">
          <a:xfrm>
            <a:off x="228601" y="1771650"/>
            <a:ext cx="8407401" cy="1028700"/>
          </a:xfrm>
          <a:prstGeom prst="rect">
            <a:avLst/>
          </a:prstGeom>
          <a:gradFill flip="none" rotWithShape="1">
            <a:gsLst>
              <a:gs pos="0">
                <a:schemeClr val="bg1">
                  <a:lumMod val="85000"/>
                </a:schemeClr>
              </a:gs>
              <a:gs pos="100000">
                <a:schemeClr val="bg1">
                  <a:alpha val="0"/>
                </a:schemeClr>
              </a:gs>
            </a:gsLst>
            <a:lin ang="0" scaled="1"/>
            <a:tileRect/>
          </a:gradFill>
          <a:ln w="9525" cap="flat" cmpd="sng" algn="ctr">
            <a:noFill/>
            <a:prstDash val="solid"/>
            <a:round/>
            <a:headEnd type="none" w="med" len="med"/>
            <a:tailEnd type="none" w="med" len="med"/>
          </a:ln>
          <a:effectLst/>
          <a:scene3d>
            <a:camera prst="orthographicFront"/>
            <a:lightRig rig="threePt" dir="t"/>
          </a:scene3d>
          <a:sp3d>
            <a:bevelT w="44450"/>
          </a:sp3d>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28005" name="Rectangle 5"/>
          <p:cNvSpPr>
            <a:spLocks noGrp="1" noChangeArrowheads="1"/>
          </p:cNvSpPr>
          <p:nvPr>
            <p:ph type="subTitle" idx="1" hasCustomPrompt="1"/>
          </p:nvPr>
        </p:nvSpPr>
        <p:spPr>
          <a:xfrm>
            <a:off x="838199" y="2367280"/>
            <a:ext cx="3551503" cy="400110"/>
          </a:xfrm>
          <a:prstGeom prst="rect">
            <a:avLst/>
          </a:prstGeom>
        </p:spPr>
        <p:txBody>
          <a:bodyPr wrap="square">
            <a:spAutoFit/>
          </a:bodyPr>
          <a:lstStyle>
            <a:lvl1pPr marL="0" indent="0">
              <a:lnSpc>
                <a:spcPct val="100000"/>
              </a:lnSpc>
              <a:buFont typeface="Webdings" charset="2"/>
              <a:buNone/>
              <a:defRPr sz="2000">
                <a:solidFill>
                  <a:schemeClr val="bg2"/>
                </a:solidFill>
              </a:defRPr>
            </a:lvl1pPr>
          </a:lstStyle>
          <a:p>
            <a:r>
              <a:rPr lang="en-US" dirty="0"/>
              <a:t>Click </a:t>
            </a:r>
            <a:r>
              <a:rPr lang="en-US" dirty="0" smtClean="0"/>
              <a:t>Here </a:t>
            </a:r>
            <a:r>
              <a:rPr lang="en-US" dirty="0"/>
              <a:t>for </a:t>
            </a:r>
            <a:r>
              <a:rPr lang="en-US" dirty="0" smtClean="0"/>
              <a:t>Sub-title</a:t>
            </a:r>
            <a:endParaRPr lang="en-US" dirty="0"/>
          </a:p>
        </p:txBody>
      </p:sp>
      <p:sp>
        <p:nvSpPr>
          <p:cNvPr id="22" name="Pentagon 21"/>
          <p:cNvSpPr/>
          <p:nvPr/>
        </p:nvSpPr>
        <p:spPr bwMode="auto">
          <a:xfrm>
            <a:off x="8467" y="1714500"/>
            <a:ext cx="685800" cy="1143000"/>
          </a:xfrm>
          <a:prstGeom prst="homePlate">
            <a:avLst>
              <a:gd name="adj" fmla="val 26410"/>
            </a:avLst>
          </a:prstGeom>
          <a:gradFill>
            <a:gsLst>
              <a:gs pos="74000">
                <a:srgbClr val="E60A3D"/>
              </a:gs>
              <a:gs pos="0">
                <a:srgbClr val="800000"/>
              </a:gs>
            </a:gsLst>
            <a:lin ang="0" scaled="0"/>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23" name="Right Triangle 22"/>
          <p:cNvSpPr/>
          <p:nvPr/>
        </p:nvSpPr>
        <p:spPr bwMode="auto">
          <a:xfrm rot="10800000">
            <a:off x="8469" y="2857500"/>
            <a:ext cx="67733" cy="57150"/>
          </a:xfrm>
          <a:prstGeom prst="rtTriangle">
            <a:avLst/>
          </a:prstGeom>
          <a:solidFill>
            <a:srgbClr val="3A0000"/>
          </a:solidFill>
          <a:ln w="9525" cap="flat" cmpd="sng" algn="ctr">
            <a:no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80000"/>
              </a:lnSpc>
              <a:spcBef>
                <a:spcPct val="0"/>
              </a:spcBef>
              <a:spcAft>
                <a:spcPct val="0"/>
              </a:spcAft>
              <a:buClrTx/>
              <a:buSzTx/>
              <a:buFontTx/>
              <a:buNone/>
              <a:tabLst/>
            </a:pPr>
            <a:endPara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endParaRPr>
          </a:p>
        </p:txBody>
      </p:sp>
      <p:sp>
        <p:nvSpPr>
          <p:cNvPr id="17" name="Rectangle 4"/>
          <p:cNvSpPr>
            <a:spLocks noGrp="1" noChangeArrowheads="1"/>
          </p:cNvSpPr>
          <p:nvPr>
            <p:ph type="ctrTitle" hasCustomPrompt="1"/>
          </p:nvPr>
        </p:nvSpPr>
        <p:spPr>
          <a:xfrm>
            <a:off x="838202" y="1986621"/>
            <a:ext cx="3551501" cy="489878"/>
          </a:xfrm>
        </p:spPr>
        <p:txBody>
          <a:bodyPr wrap="square">
            <a:spAutoFit/>
          </a:bodyPr>
          <a:lstStyle>
            <a:lvl1pPr>
              <a:defRPr sz="3000"/>
            </a:lvl1pPr>
          </a:lstStyle>
          <a:p>
            <a:r>
              <a:rPr lang="en-US" dirty="0"/>
              <a:t>Click </a:t>
            </a:r>
            <a:r>
              <a:rPr lang="en-US" dirty="0" smtClean="0"/>
              <a:t>Here </a:t>
            </a:r>
            <a:r>
              <a:rPr lang="en-US" dirty="0"/>
              <a:t>for Title</a:t>
            </a:r>
          </a:p>
        </p:txBody>
      </p:sp>
      <p:pic>
        <p:nvPicPr>
          <p:cNvPr id="19" name="Picture 18"/>
          <p:cNvPicPr>
            <a:picLocks/>
          </p:cNvPicPr>
          <p:nvPr/>
        </p:nvPicPr>
        <p:blipFill>
          <a:blip r:embed="rId2">
            <a:extLst>
              <a:ext uri="{28A0092B-C50C-407E-A947-70E740481C1C}">
                <a14:useLocalDpi xmlns:a14="http://schemas.microsoft.com/office/drawing/2010/main" val="0"/>
              </a:ext>
            </a:extLst>
          </a:blip>
          <a:stretch>
            <a:fillRect/>
          </a:stretch>
        </p:blipFill>
        <p:spPr>
          <a:xfrm>
            <a:off x="5030317" y="1397318"/>
            <a:ext cx="2251710" cy="1873687"/>
          </a:xfrm>
          <a:prstGeom prst="rect">
            <a:avLst/>
          </a:prstGeom>
        </p:spPr>
      </p:pic>
      <p:sp>
        <p:nvSpPr>
          <p:cNvPr id="21" name="Rectangle 11"/>
          <p:cNvSpPr>
            <a:spLocks noChangeArrowheads="1"/>
          </p:cNvSpPr>
          <p:nvPr userDrawn="1"/>
        </p:nvSpPr>
        <p:spPr bwMode="auto">
          <a:xfrm>
            <a:off x="5867400" y="4968241"/>
            <a:ext cx="2844270" cy="215444"/>
          </a:xfrm>
          <a:prstGeom prst="rect">
            <a:avLst/>
          </a:prstGeom>
          <a:noFill/>
          <a:ln w="12700" cap="sq">
            <a:noFill/>
            <a:miter lim="800000"/>
            <a:headEnd/>
            <a:tailEnd/>
          </a:ln>
          <a:effectLst/>
        </p:spPr>
        <p:txBody>
          <a:bodyPr wrap="square">
            <a:prstTxWarp prst="textNoShape">
              <a:avLst/>
            </a:prstTxWarp>
            <a:spAutoFit/>
          </a:bodyPr>
          <a:lstStyle/>
          <a:p>
            <a:pPr algn="r" eaLnBrk="0" hangingPunct="0">
              <a:lnSpc>
                <a:spcPct val="100000"/>
              </a:lnSpc>
              <a:defRPr/>
            </a:pPr>
            <a:r>
              <a:rPr lang="en-US" sz="800" kern="0" spc="20" dirty="0">
                <a:solidFill>
                  <a:srgbClr val="FFFFFF"/>
                </a:solidFill>
                <a:ea typeface="Arial Unicode MS" charset="0"/>
                <a:cs typeface="Arial Unicode MS" charset="0"/>
              </a:rPr>
              <a:t>Copyright ©</a:t>
            </a:r>
            <a:r>
              <a:rPr lang="en-US" sz="800" kern="0" spc="20" dirty="0" smtClean="0">
                <a:solidFill>
                  <a:srgbClr val="FFFFFF"/>
                </a:solidFill>
                <a:ea typeface="Arial Unicode MS" charset="0"/>
                <a:cs typeface="Arial Unicode MS" charset="0"/>
              </a:rPr>
              <a:t> </a:t>
            </a:r>
            <a:r>
              <a:rPr lang="en-US" sz="800" kern="0" spc="20" dirty="0" smtClean="0">
                <a:solidFill>
                  <a:schemeClr val="bg1"/>
                </a:solidFill>
                <a:ea typeface="Arial Unicode MS" charset="0"/>
                <a:cs typeface="Arial Unicode MS" charset="0"/>
              </a:rPr>
              <a:t>2015</a:t>
            </a:r>
            <a:r>
              <a:rPr lang="en-US" sz="800" kern="0" spc="20" dirty="0" smtClean="0">
                <a:solidFill>
                  <a:srgbClr val="FFFFFF"/>
                </a:solidFill>
                <a:ea typeface="Arial Unicode MS" charset="0"/>
                <a:cs typeface="Arial Unicode MS" charset="0"/>
              </a:rPr>
              <a:t> Rockwell </a:t>
            </a:r>
            <a:r>
              <a:rPr lang="en-US" sz="800" kern="0" spc="20" dirty="0">
                <a:solidFill>
                  <a:srgbClr val="FFFFFF"/>
                </a:solidFill>
                <a:ea typeface="Arial Unicode MS" charset="0"/>
                <a:cs typeface="Arial Unicode MS" charset="0"/>
              </a:rPr>
              <a:t>Automation, Inc. All </a:t>
            </a:r>
            <a:r>
              <a:rPr lang="en-US" sz="800" kern="0" spc="20" dirty="0" smtClean="0">
                <a:solidFill>
                  <a:srgbClr val="FFFFFF"/>
                </a:solidFill>
                <a:ea typeface="Arial Unicode MS" charset="0"/>
                <a:cs typeface="Arial Unicode MS" charset="0"/>
              </a:rPr>
              <a:t>Rights Reserved</a:t>
            </a:r>
            <a:r>
              <a:rPr lang="en-US" sz="800" kern="0" spc="20" dirty="0">
                <a:solidFill>
                  <a:srgbClr val="FFFFFF"/>
                </a:solidFill>
                <a:ea typeface="Arial Unicode MS" charset="0"/>
                <a:cs typeface="Arial Unicode MS" charset="0"/>
              </a:rPr>
              <a:t>.</a:t>
            </a:r>
          </a:p>
        </p:txBody>
      </p:sp>
      <p:pic>
        <p:nvPicPr>
          <p:cNvPr id="16" name="Picture 15" descr="RA-A-B-RS-signature-6-08.png"/>
          <p:cNvPicPr>
            <a:picLocks/>
          </p:cNvPicPr>
          <p:nvPr userDrawn="1"/>
        </p:nvPicPr>
        <p:blipFill>
          <a:blip r:embed="rId3"/>
          <a:stretch>
            <a:fillRect/>
          </a:stretch>
        </p:blipFill>
        <p:spPr>
          <a:xfrm>
            <a:off x="5328221" y="4572001"/>
            <a:ext cx="3282379" cy="314982"/>
          </a:xfrm>
          <a:prstGeom prst="rect">
            <a:avLst/>
          </a:prstGeom>
          <a:noFill/>
          <a:ln>
            <a:noFill/>
          </a:ln>
        </p:spPr>
      </p:pic>
      <p:sp>
        <p:nvSpPr>
          <p:cNvPr id="18" name="Rectangle 17"/>
          <p:cNvSpPr/>
          <p:nvPr userDrawn="1"/>
        </p:nvSpPr>
        <p:spPr bwMode="auto">
          <a:xfrm>
            <a:off x="7829550" y="342900"/>
            <a:ext cx="781050" cy="781050"/>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marL="0" marR="0" indent="0" algn="ctr" defTabSz="457200" rtl="0" eaLnBrk="0" fontAlgn="base" latinLnBrk="0" hangingPunct="0">
              <a:lnSpc>
                <a:spcPct val="100000"/>
              </a:lnSpc>
              <a:spcBef>
                <a:spcPct val="0"/>
              </a:spcBef>
              <a:spcAft>
                <a:spcPct val="0"/>
              </a:spcAft>
              <a:buClrTx/>
              <a:buSzTx/>
              <a:buFontTx/>
              <a:buNone/>
              <a:tabLst/>
              <a:defRPr/>
            </a:pPr>
            <a:endParaRPr lang="en-US" sz="2400" kern="1200">
              <a:solidFill>
                <a:schemeClr val="tx1"/>
              </a:solidFill>
              <a:latin typeface="Arial" charset="0"/>
              <a:ea typeface="+mn-ea"/>
              <a:cs typeface="+mn-cs"/>
            </a:endParaRPr>
          </a:p>
        </p:txBody>
      </p:sp>
      <p:pic>
        <p:nvPicPr>
          <p:cNvPr id="27" name="Picture 26" descr="LTS_WhiteTextFromRedBox.png"/>
          <p:cNvPicPr>
            <a:picLocks/>
          </p:cNvPicPr>
          <p:nvPr userDrawn="1"/>
        </p:nvPicPr>
        <p:blipFill>
          <a:blip r:embed="rId4"/>
          <a:stretch>
            <a:fillRect/>
          </a:stretch>
        </p:blipFill>
        <p:spPr>
          <a:xfrm>
            <a:off x="7930628" y="451645"/>
            <a:ext cx="591515" cy="575826"/>
          </a:xfrm>
          <a:prstGeom prst="rect">
            <a:avLst/>
          </a:prstGeom>
          <a:noFill/>
          <a:ln>
            <a:noFill/>
          </a:ln>
        </p:spPr>
      </p:pic>
      <p:pic>
        <p:nvPicPr>
          <p:cNvPr id="28" name="Picture 27" descr="CompanyConfidential.png"/>
          <p:cNvPicPr>
            <a:picLocks noChangeAspect="1"/>
          </p:cNvPicPr>
          <p:nvPr userDrawn="1"/>
        </p:nvPicPr>
        <p:blipFill>
          <a:blip r:embed="rId5"/>
          <a:stretch>
            <a:fillRect/>
          </a:stretch>
        </p:blipFill>
        <p:spPr>
          <a:xfrm>
            <a:off x="729062" y="3882166"/>
            <a:ext cx="673752" cy="412042"/>
          </a:xfrm>
          <a:prstGeom prst="rect">
            <a:avLst/>
          </a:prstGeom>
        </p:spPr>
      </p:pic>
      <p:sp>
        <p:nvSpPr>
          <p:cNvPr id="20" name="Text Box 16"/>
          <p:cNvSpPr txBox="1">
            <a:spLocks noChangeArrowheads="1"/>
          </p:cNvSpPr>
          <p:nvPr userDrawn="1"/>
        </p:nvSpPr>
        <p:spPr bwMode="auto">
          <a:xfrm>
            <a:off x="1298416" y="3910369"/>
            <a:ext cx="3505200" cy="502702"/>
          </a:xfrm>
          <a:prstGeom prst="rect">
            <a:avLst/>
          </a:prstGeom>
          <a:noFill/>
          <a:ln w="9525">
            <a:noFill/>
            <a:miter lim="800000"/>
            <a:headEnd/>
            <a:tailEnd/>
          </a:ln>
        </p:spPr>
        <p:txBody>
          <a:bodyPr wrap="square" anchor="b">
            <a:prstTxWarp prst="textNoShape">
              <a:avLst/>
            </a:prstTxWarp>
            <a:spAutoFit/>
          </a:bodyPr>
          <a:lstStyle>
            <a:defPPr>
              <a:defRPr lang="en-US"/>
            </a:defPPr>
            <a:lvl1pPr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1pPr>
            <a:lvl2pPr marL="4572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2pPr>
            <a:lvl3pPr marL="9144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3pPr>
            <a:lvl4pPr marL="13716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4pPr>
            <a:lvl5pPr marL="1828800" algn="l" rtl="0" fontAlgn="base">
              <a:lnSpc>
                <a:spcPct val="80000"/>
              </a:lnSpc>
              <a:spcBef>
                <a:spcPct val="0"/>
              </a:spcBef>
              <a:spcAft>
                <a:spcPct val="0"/>
              </a:spcAft>
              <a:defRPr sz="3200" kern="1200">
                <a:solidFill>
                  <a:srgbClr val="CC0000"/>
                </a:solidFill>
                <a:latin typeface="Arial Narrow" charset="0"/>
                <a:ea typeface="ＭＳ Ｐゴシック" charset="-128"/>
                <a:cs typeface="ＭＳ Ｐゴシック" charset="-128"/>
              </a:defRPr>
            </a:lvl5pPr>
            <a:lvl6pPr marL="2286000" algn="l" defTabSz="457200" rtl="0" eaLnBrk="1" latinLnBrk="0" hangingPunct="1">
              <a:defRPr sz="3200" kern="1200">
                <a:solidFill>
                  <a:srgbClr val="CC0000"/>
                </a:solidFill>
                <a:latin typeface="Arial Narrow" charset="0"/>
                <a:ea typeface="ＭＳ Ｐゴシック" charset="-128"/>
                <a:cs typeface="ＭＳ Ｐゴシック" charset="-128"/>
              </a:defRPr>
            </a:lvl6pPr>
            <a:lvl7pPr marL="2743200" algn="l" defTabSz="457200" rtl="0" eaLnBrk="1" latinLnBrk="0" hangingPunct="1">
              <a:defRPr sz="3200" kern="1200">
                <a:solidFill>
                  <a:srgbClr val="CC0000"/>
                </a:solidFill>
                <a:latin typeface="Arial Narrow" charset="0"/>
                <a:ea typeface="ＭＳ Ｐゴシック" charset="-128"/>
                <a:cs typeface="ＭＳ Ｐゴシック" charset="-128"/>
              </a:defRPr>
            </a:lvl7pPr>
            <a:lvl8pPr marL="3200400" algn="l" defTabSz="457200" rtl="0" eaLnBrk="1" latinLnBrk="0" hangingPunct="1">
              <a:defRPr sz="3200" kern="1200">
                <a:solidFill>
                  <a:srgbClr val="CC0000"/>
                </a:solidFill>
                <a:latin typeface="Arial Narrow" charset="0"/>
                <a:ea typeface="ＭＳ Ｐゴシック" charset="-128"/>
                <a:cs typeface="ＭＳ Ｐゴシック" charset="-128"/>
              </a:defRPr>
            </a:lvl8pPr>
            <a:lvl9pPr marL="3657600" algn="l" defTabSz="457200" rtl="0" eaLnBrk="1" latinLnBrk="0" hangingPunct="1">
              <a:defRPr sz="3200" kern="1200">
                <a:solidFill>
                  <a:srgbClr val="CC0000"/>
                </a:solidFill>
                <a:latin typeface="Arial Narrow" charset="0"/>
                <a:ea typeface="ＭＳ Ｐゴシック" charset="-128"/>
                <a:cs typeface="ＭＳ Ｐゴシック" charset="-128"/>
              </a:defRPr>
            </a:lvl9pPr>
          </a:lstStyle>
          <a:p>
            <a:pPr marL="0" marR="0" indent="0" algn="l" defTabSz="914400" rtl="0" eaLnBrk="1" fontAlgn="base" latinLnBrk="0" hangingPunct="1">
              <a:lnSpc>
                <a:spcPts val="1580"/>
              </a:lnSpc>
              <a:spcBef>
                <a:spcPct val="0"/>
              </a:spcBef>
              <a:spcAft>
                <a:spcPct val="0"/>
              </a:spcAft>
              <a:buClrTx/>
              <a:buSzTx/>
              <a:buFontTx/>
              <a:buNone/>
              <a:tabLst/>
              <a:defRPr/>
            </a:pPr>
            <a:r>
              <a:rPr lang="en-US" sz="1400" b="1" cap="all" dirty="0" smtClean="0">
                <a:solidFill>
                  <a:schemeClr val="bg2"/>
                </a:solidFill>
              </a:rPr>
              <a:t>PUBLIC</a:t>
            </a:r>
            <a:br>
              <a:rPr lang="en-US" sz="1400" b="1" cap="all" dirty="0" smtClean="0">
                <a:solidFill>
                  <a:schemeClr val="bg2"/>
                </a:solidFill>
              </a:rPr>
            </a:br>
            <a:endParaRPr lang="en-US" sz="1400" b="1" dirty="0">
              <a:solidFill>
                <a:schemeClr val="bg1">
                  <a:lumMod val="50000"/>
                </a:schemeClr>
              </a:solidFill>
            </a:endParaRPr>
          </a:p>
        </p:txBody>
      </p:sp>
      <p:sp>
        <p:nvSpPr>
          <p:cNvPr id="26" name="Text Box 16"/>
          <p:cNvSpPr txBox="1">
            <a:spLocks noChangeArrowheads="1"/>
          </p:cNvSpPr>
          <p:nvPr userDrawn="1"/>
        </p:nvSpPr>
        <p:spPr bwMode="auto">
          <a:xfrm>
            <a:off x="-35003" y="5011071"/>
            <a:ext cx="2271310" cy="190821"/>
          </a:xfrm>
          <a:prstGeom prst="rect">
            <a:avLst/>
          </a:prstGeom>
          <a:noFill/>
          <a:ln w="9525">
            <a:noFill/>
            <a:miter lim="800000"/>
            <a:headEnd/>
            <a:tailEnd/>
          </a:ln>
        </p:spPr>
        <p:txBody>
          <a:bodyPr wrap="square" anchor="b">
            <a:prstTxWarp prst="textNoShape">
              <a:avLst/>
            </a:prstTxWarp>
            <a:spAutoFit/>
          </a:bodyPr>
          <a:lstStyle/>
          <a:p>
            <a:pPr marL="0" marR="0" indent="0" algn="l" defTabSz="914400" rtl="0" eaLnBrk="1" fontAlgn="base" latinLnBrk="0" hangingPunct="1">
              <a:lnSpc>
                <a:spcPct val="80000"/>
              </a:lnSpc>
              <a:spcBef>
                <a:spcPct val="0"/>
              </a:spcBef>
              <a:spcAft>
                <a:spcPct val="0"/>
              </a:spcAft>
              <a:buClrTx/>
              <a:buSzTx/>
              <a:buFontTx/>
              <a:buNone/>
              <a:tabLst/>
              <a:defRPr/>
            </a:pPr>
            <a:r>
              <a:rPr lang="en-US" sz="800" b="1" kern="0" cap="all" spc="20" dirty="0" smtClean="0">
                <a:solidFill>
                  <a:schemeClr val="bg1"/>
                </a:solidFill>
              </a:rPr>
              <a:t>PUBLIC </a:t>
            </a:r>
            <a:r>
              <a:rPr lang="en-US" sz="800" b="1" kern="0" cap="all" spc="20" baseline="0" dirty="0" smtClean="0">
                <a:solidFill>
                  <a:schemeClr val="bg1"/>
                </a:solidFill>
              </a:rPr>
              <a:t>- </a:t>
            </a:r>
            <a:r>
              <a:rPr lang="en-US" sz="600" kern="0" spc="20" dirty="0" smtClean="0">
                <a:solidFill>
                  <a:schemeClr val="bg1"/>
                </a:solidFill>
                <a:ea typeface="Arial Unicode MS" charset="0"/>
                <a:cs typeface="Arial Unicode MS" charset="0"/>
              </a:rPr>
              <a:t>5058-CO900H</a:t>
            </a:r>
            <a:r>
              <a:rPr lang="en-US" sz="600" b="1" kern="0" cap="all" spc="20" baseline="0" dirty="0" smtClean="0">
                <a:solidFill>
                  <a:schemeClr val="bg1"/>
                </a:solidFill>
              </a:rPr>
              <a:t> </a:t>
            </a:r>
            <a:endParaRPr lang="en-US" sz="600" b="1" kern="0" spc="20" dirty="0">
              <a:solidFill>
                <a:schemeClr val="bg1"/>
              </a:solidFill>
            </a:endParaRPr>
          </a:p>
        </p:txBody>
      </p:sp>
    </p:spTree>
    <p:extLst>
      <p:ext uri="{BB962C8B-B14F-4D97-AF65-F5344CB8AC3E}">
        <p14:creationId xmlns:p14="http://schemas.microsoft.com/office/powerpoint/2010/main" val="2009333626"/>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Add Title</a:t>
            </a:r>
            <a:endParaRPr lang="en-US" dirty="0"/>
          </a:p>
        </p:txBody>
      </p:sp>
      <p:sp>
        <p:nvSpPr>
          <p:cNvPr id="5" name="Rectangle 6"/>
          <p:cNvSpPr>
            <a:spLocks noGrp="1" noChangeArrowheads="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7" name="Content Placeholder 6"/>
          <p:cNvSpPr>
            <a:spLocks noGrp="1"/>
          </p:cNvSpPr>
          <p:nvPr>
            <p:ph sz="quarter" idx="11"/>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ight Triangle 9"/>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6" name="Title 1"/>
          <p:cNvSpPr>
            <a:spLocks noGrp="1"/>
          </p:cNvSpPr>
          <p:nvPr>
            <p:ph type="title"/>
          </p:nvPr>
        </p:nvSpPr>
        <p:spPr>
          <a:xfrm>
            <a:off x="152400" y="241303"/>
            <a:ext cx="7086600" cy="368301"/>
          </a:xfrm>
        </p:spPr>
        <p:txBody>
          <a:bodyPr/>
          <a:lstStyle>
            <a:lvl1pPr>
              <a:defRPr/>
            </a:lvl1pPr>
          </a:lstStyle>
          <a:p>
            <a:r>
              <a:rPr lang="en-US" smtClean="0"/>
              <a:t>Click to edit Master title style</a:t>
            </a:r>
            <a:endParaRPr lang="en-US" dirty="0"/>
          </a:p>
        </p:txBody>
      </p:sp>
      <p:sp>
        <p:nvSpPr>
          <p:cNvPr id="10" name="Text Placeholder 9"/>
          <p:cNvSpPr>
            <a:spLocks noGrp="1"/>
          </p:cNvSpPr>
          <p:nvPr>
            <p:ph type="body" sz="quarter" idx="11" hasCustomPrompt="1"/>
          </p:nvPr>
        </p:nvSpPr>
        <p:spPr>
          <a:xfrm>
            <a:off x="152400" y="483873"/>
            <a:ext cx="7086600" cy="190497"/>
          </a:xfrm>
        </p:spPr>
        <p:txBody>
          <a:bodyPr anchor="t">
            <a:noAutofit/>
          </a:bodyPr>
          <a:lstStyle>
            <a:lvl1pPr algn="l">
              <a:spcAft>
                <a:spcPts val="0"/>
              </a:spcAft>
              <a:buNone/>
              <a:defRPr sz="2000"/>
            </a:lvl1pPr>
          </a:lstStyle>
          <a:p>
            <a:pPr lvl="0"/>
            <a:r>
              <a:rPr lang="en-US" dirty="0" smtClean="0"/>
              <a:t>Click to add Sub-Title</a:t>
            </a:r>
            <a:endParaRPr lang="en-US" dirty="0"/>
          </a:p>
        </p:txBody>
      </p:sp>
      <p:sp>
        <p:nvSpPr>
          <p:cNvPr id="9" name="Content Placeholder 6"/>
          <p:cNvSpPr>
            <a:spLocks noGrp="1"/>
          </p:cNvSpPr>
          <p:nvPr>
            <p:ph sz="quarter" idx="12"/>
          </p:nvPr>
        </p:nvSpPr>
        <p:spPr>
          <a:xfrm>
            <a:off x="152400" y="971550"/>
            <a:ext cx="8839200" cy="4000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ight Triangle 7"/>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11" name="Picture 10"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lvl1pPr>
              <a:defRPr/>
            </a:lvl1pPr>
          </a:lstStyle>
          <a:p>
            <a:fld id="{6B4F5AC1-B135-D146-B51F-1F1918F6DA57}" type="slidenum">
              <a:rPr lang="en-US" smtClean="0"/>
              <a:pPr/>
              <a:t>‹#›</a:t>
            </a:fld>
            <a:endParaRPr lang="en-US"/>
          </a:p>
        </p:txBody>
      </p:sp>
      <p:sp>
        <p:nvSpPr>
          <p:cNvPr id="6" name="Title 1"/>
          <p:cNvSpPr>
            <a:spLocks noGrp="1"/>
          </p:cNvSpPr>
          <p:nvPr>
            <p:ph type="title" hasCustomPrompt="1"/>
          </p:nvPr>
        </p:nvSpPr>
        <p:spPr>
          <a:xfrm>
            <a:off x="152400" y="137161"/>
            <a:ext cx="7086600" cy="685799"/>
          </a:xfrm>
        </p:spPr>
        <p:txBody>
          <a:bodyPr/>
          <a:lstStyle>
            <a:lvl1pPr>
              <a:defRPr/>
            </a:lvl1pPr>
          </a:lstStyle>
          <a:p>
            <a:r>
              <a:rPr lang="en-US" dirty="0" smtClean="0"/>
              <a:t>Click to Add Title</a:t>
            </a:r>
            <a:endParaRPr lang="en-US" dirty="0"/>
          </a:p>
        </p:txBody>
      </p:sp>
      <p:sp>
        <p:nvSpPr>
          <p:cNvPr id="16" name="Rectangle 10"/>
          <p:cNvSpPr>
            <a:spLocks noGrp="1" noChangeArrowheads="1"/>
          </p:cNvSpPr>
          <p:nvPr>
            <p:ph idx="1"/>
          </p:nvPr>
        </p:nvSpPr>
        <p:spPr bwMode="auto">
          <a:xfrm>
            <a:off x="152400" y="1066800"/>
            <a:ext cx="8763000" cy="3905250"/>
          </a:xfrm>
          <a:prstGeom prst="rect">
            <a:avLst/>
          </a:prstGeom>
          <a:noFill/>
          <a:ln w="9525">
            <a:noFill/>
            <a:miter lim="800000"/>
            <a:headEnd/>
            <a:tailEnd/>
          </a:ln>
          <a:effectLst/>
        </p:spPr>
        <p:txBody>
          <a:bodyPr tIns="91440" bIns="91440" anchor="ctr"/>
          <a:lstStyle>
            <a:lvl1pPr algn="ctr">
              <a:lnSpc>
                <a:spcPct val="100000"/>
              </a:lnSpc>
              <a:spcBef>
                <a:spcPts val="0"/>
              </a:spcBef>
              <a:buNone/>
              <a:defRPr sz="2400">
                <a:solidFill>
                  <a:schemeClr val="bg2"/>
                </a:solidFill>
              </a:defRPr>
            </a:lvl1pPr>
          </a:lstStyle>
          <a:p>
            <a:pPr lvl="0"/>
            <a:r>
              <a:rPr lang="en-US" noProof="0" smtClean="0"/>
              <a:t>Click to edit Master text styles</a:t>
            </a:r>
          </a:p>
        </p:txBody>
      </p:sp>
      <p:sp>
        <p:nvSpPr>
          <p:cNvPr id="7" name="Right Triangle 6"/>
          <p:cNvSpPr/>
          <p:nvPr userDrawn="1"/>
        </p:nvSpPr>
        <p:spPr bwMode="auto">
          <a:xfrm>
            <a:off x="68419" y="4651250"/>
            <a:ext cx="557784" cy="393192"/>
          </a:xfrm>
          <a:prstGeom prst="rtTriangle">
            <a:avLst/>
          </a:prstGeom>
          <a:gradFill flip="none" rotWithShape="1">
            <a:gsLst>
              <a:gs pos="22000">
                <a:srgbClr val="66B84F"/>
              </a:gs>
              <a:gs pos="99000">
                <a:srgbClr val="1BA33C"/>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t">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sz="2400" b="1" i="0" kern="0" spc="20" dirty="0">
              <a:solidFill>
                <a:srgbClr val="FFFFFF"/>
              </a:solidFill>
              <a:latin typeface="Arial"/>
              <a:ea typeface="+mn-ea"/>
              <a:cs typeface="Arial"/>
            </a:endParaRPr>
          </a:p>
        </p:txBody>
      </p:sp>
      <p:pic>
        <p:nvPicPr>
          <p:cNvPr id="9" name="Picture 8" descr="Lock2-white.png"/>
          <p:cNvPicPr>
            <a:picLocks noChangeAspect="1"/>
          </p:cNvPicPr>
          <p:nvPr userDrawn="1"/>
        </p:nvPicPr>
        <p:blipFill>
          <a:blip r:embed="rId2"/>
          <a:stretch>
            <a:fillRect/>
          </a:stretch>
        </p:blipFill>
        <p:spPr>
          <a:xfrm>
            <a:off x="76025" y="4786719"/>
            <a:ext cx="217932" cy="225044"/>
          </a:xfrm>
          <a:prstGeom prst="rect">
            <a:avLst/>
          </a:prstGeom>
          <a:effectLst>
            <a:outerShdw blurRad="50800" dist="38100" dir="2700000">
              <a:srgbClr val="000000">
                <a:alpha val="43000"/>
              </a:srgbClr>
            </a:outerShdw>
          </a:effectLst>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image" Target="../media/image1.png"/><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theme" Target="../theme/theme2.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430" name="Rectangle 30"/>
          <p:cNvSpPr>
            <a:spLocks noChangeArrowheads="1"/>
          </p:cNvSpPr>
          <p:nvPr/>
        </p:nvSpPr>
        <p:spPr bwMode="auto">
          <a:xfrm>
            <a:off x="73152" y="922021"/>
            <a:ext cx="8988552" cy="4114800"/>
          </a:xfrm>
          <a:prstGeom prst="rect">
            <a:avLst/>
          </a:prstGeom>
          <a:gradFill>
            <a:gsLst>
              <a:gs pos="0">
                <a:schemeClr val="bg1">
                  <a:lumMod val="85000"/>
                </a:schemeClr>
              </a:gs>
              <a:gs pos="6000">
                <a:schemeClr val="bg1"/>
              </a:gs>
            </a:gsLst>
            <a:lin ang="5400000" scaled="0"/>
          </a:gradFill>
          <a:ln>
            <a:headEnd/>
            <a:tailEnd/>
          </a:ln>
          <a:effectLst/>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2406" name="Rectangle 6"/>
          <p:cNvSpPr>
            <a:spLocks noGrp="1" noChangeArrowheads="1"/>
          </p:cNvSpPr>
          <p:nvPr>
            <p:ph type="sldNum" sz="quarter" idx="4"/>
          </p:nvPr>
        </p:nvSpPr>
        <p:spPr bwMode="auto">
          <a:xfrm>
            <a:off x="8610600" y="4987292"/>
            <a:ext cx="450850" cy="171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lnSpc>
                <a:spcPct val="100000"/>
              </a:lnSpc>
              <a:defRPr sz="800">
                <a:solidFill>
                  <a:srgbClr val="FFFFFF"/>
                </a:solidFill>
                <a:latin typeface="+mn-lt"/>
              </a:defRPr>
            </a:lvl1pPr>
          </a:lstStyle>
          <a:p>
            <a:fld id="{6B4F5AC1-B135-D146-B51F-1F1918F6DA57}" type="slidenum">
              <a:rPr lang="en-US" smtClean="0"/>
              <a:pPr/>
              <a:t>‹#›</a:t>
            </a:fld>
            <a:endParaRPr lang="en-US" dirty="0"/>
          </a:p>
        </p:txBody>
      </p:sp>
      <p:sp>
        <p:nvSpPr>
          <p:cNvPr id="102423" name="Rectangle 23"/>
          <p:cNvSpPr>
            <a:spLocks noChangeArrowheads="1"/>
          </p:cNvSpPr>
          <p:nvPr/>
        </p:nvSpPr>
        <p:spPr bwMode="auto">
          <a:xfrm>
            <a:off x="-15680" y="4980942"/>
            <a:ext cx="8859838" cy="215444"/>
          </a:xfrm>
          <a:prstGeom prst="rect">
            <a:avLst/>
          </a:prstGeom>
          <a:noFill/>
          <a:ln w="12700" cap="sq">
            <a:noFill/>
            <a:miter lim="800000"/>
            <a:headEnd/>
            <a:tailEnd/>
          </a:ln>
          <a:effectLst/>
        </p:spPr>
        <p:txBody>
          <a:bodyPr>
            <a:prstTxWarp prst="textNoShape">
              <a:avLst/>
            </a:prstTxWarp>
            <a:spAutoFit/>
          </a:bodyPr>
          <a:lstStyle/>
          <a:p>
            <a:pPr algn="r" eaLnBrk="0" hangingPunct="0">
              <a:lnSpc>
                <a:spcPct val="100000"/>
              </a:lnSpc>
              <a:defRPr/>
            </a:pPr>
            <a:r>
              <a:rPr lang="en-US" sz="800" kern="0" spc="20" dirty="0">
                <a:solidFill>
                  <a:schemeClr val="bg1"/>
                </a:solidFill>
                <a:ea typeface="Arial Unicode MS" charset="0"/>
                <a:cs typeface="Arial Unicode MS" charset="0"/>
              </a:rPr>
              <a:t>Copyright</a:t>
            </a:r>
            <a:r>
              <a:rPr lang="en-US" sz="800" kern="0" spc="20" dirty="0" smtClean="0">
                <a:solidFill>
                  <a:schemeClr val="bg1"/>
                </a:solidFill>
                <a:ea typeface="Arial Unicode MS" charset="0"/>
                <a:cs typeface="Arial Unicode MS" charset="0"/>
              </a:rPr>
              <a:t> </a:t>
            </a:r>
            <a:r>
              <a:rPr lang="en-US" sz="800" kern="0" spc="20" baseline="0" dirty="0" smtClean="0">
                <a:solidFill>
                  <a:schemeClr val="bg1"/>
                </a:solidFill>
                <a:ea typeface="Arial Unicode MS" charset="0"/>
                <a:cs typeface="Arial Unicode MS" charset="0"/>
              </a:rPr>
              <a:t> </a:t>
            </a:r>
            <a:r>
              <a:rPr lang="en-US" sz="800" kern="0" spc="20" dirty="0" smtClean="0">
                <a:solidFill>
                  <a:schemeClr val="bg1"/>
                </a:solidFill>
                <a:ea typeface="Arial Unicode MS" charset="0"/>
                <a:cs typeface="Arial Unicode MS" charset="0"/>
              </a:rPr>
              <a:t>© 2015</a:t>
            </a:r>
            <a:r>
              <a:rPr lang="en-US" sz="800" kern="0" spc="20" baseline="0" dirty="0" smtClean="0">
                <a:solidFill>
                  <a:schemeClr val="bg1"/>
                </a:solidFill>
                <a:ea typeface="Arial Unicode MS" charset="0"/>
                <a:cs typeface="Arial Unicode MS" charset="0"/>
              </a:rPr>
              <a:t> </a:t>
            </a:r>
            <a:r>
              <a:rPr lang="en-US" sz="800" kern="0" spc="20" dirty="0" smtClean="0">
                <a:solidFill>
                  <a:schemeClr val="bg1"/>
                </a:solidFill>
                <a:ea typeface="Arial Unicode MS" charset="0"/>
                <a:cs typeface="Arial Unicode MS" charset="0"/>
              </a:rPr>
              <a:t>Rockwell </a:t>
            </a:r>
            <a:r>
              <a:rPr lang="en-US" sz="800" kern="0" spc="20" dirty="0">
                <a:solidFill>
                  <a:schemeClr val="bg1"/>
                </a:solidFill>
                <a:ea typeface="Arial Unicode MS" charset="0"/>
                <a:cs typeface="Arial Unicode MS" charset="0"/>
              </a:rPr>
              <a:t>Automation, Inc. All</a:t>
            </a:r>
            <a:r>
              <a:rPr lang="en-US" sz="800" kern="0" spc="20" dirty="0" smtClean="0">
                <a:solidFill>
                  <a:schemeClr val="bg1"/>
                </a:solidFill>
                <a:ea typeface="Arial Unicode MS" charset="0"/>
                <a:cs typeface="Arial Unicode MS" charset="0"/>
              </a:rPr>
              <a:t> Rights </a:t>
            </a:r>
            <a:r>
              <a:rPr lang="en-US" sz="800" kern="0" spc="20" dirty="0">
                <a:solidFill>
                  <a:schemeClr val="bg1"/>
                </a:solidFill>
                <a:ea typeface="Arial Unicode MS" charset="0"/>
                <a:cs typeface="Arial Unicode MS" charset="0"/>
              </a:rPr>
              <a:t>R</a:t>
            </a:r>
            <a:r>
              <a:rPr lang="en-US" sz="800" kern="0" spc="20" dirty="0" smtClean="0">
                <a:solidFill>
                  <a:schemeClr val="bg1"/>
                </a:solidFill>
                <a:ea typeface="Arial Unicode MS" charset="0"/>
                <a:cs typeface="Arial Unicode MS" charset="0"/>
              </a:rPr>
              <a:t>eserved</a:t>
            </a:r>
            <a:r>
              <a:rPr lang="en-US" sz="800" kern="0" spc="20" dirty="0">
                <a:solidFill>
                  <a:schemeClr val="bg1"/>
                </a:solidFill>
                <a:ea typeface="Arial Unicode MS" charset="0"/>
                <a:cs typeface="Arial Unicode MS" charset="0"/>
              </a:rPr>
              <a:t>.</a:t>
            </a:r>
          </a:p>
        </p:txBody>
      </p:sp>
      <p:sp>
        <p:nvSpPr>
          <p:cNvPr id="15" name="Rectangle 14"/>
          <p:cNvSpPr/>
          <p:nvPr/>
        </p:nvSpPr>
        <p:spPr bwMode="auto">
          <a:xfrm>
            <a:off x="73152" y="64008"/>
            <a:ext cx="7242048" cy="802386"/>
          </a:xfrm>
          <a:prstGeom prst="rect">
            <a:avLst/>
          </a:prstGeom>
          <a:gradFill flip="none" rotWithShape="1">
            <a:gsLst>
              <a:gs pos="1000">
                <a:schemeClr val="bg1">
                  <a:lumMod val="85000"/>
                </a:schemeClr>
              </a:gs>
              <a:gs pos="75000">
                <a:schemeClr val="bg1"/>
              </a:gs>
            </a:gsLst>
            <a:lin ang="0" scaled="0"/>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rtl="0" eaLnBrk="0" fontAlgn="base" hangingPunct="0">
              <a:lnSpc>
                <a:spcPct val="100000"/>
              </a:lnSpc>
              <a:spcBef>
                <a:spcPct val="0"/>
              </a:spcBef>
              <a:spcAft>
                <a:spcPct val="0"/>
              </a:spcAft>
              <a:defRPr/>
            </a:pPr>
            <a:endParaRPr lang="en-US" sz="2400" kern="1200" dirty="0">
              <a:solidFill>
                <a:schemeClr val="tx1"/>
              </a:solidFill>
              <a:latin typeface="Arial" charset="0"/>
              <a:ea typeface="+mn-ea"/>
              <a:cs typeface="+mn-cs"/>
            </a:endParaRPr>
          </a:p>
        </p:txBody>
      </p:sp>
      <p:sp>
        <p:nvSpPr>
          <p:cNvPr id="1027" name="Rectangle 2"/>
          <p:cNvSpPr>
            <a:spLocks noGrp="1" noChangeArrowheads="1"/>
          </p:cNvSpPr>
          <p:nvPr>
            <p:ph type="title"/>
          </p:nvPr>
        </p:nvSpPr>
        <p:spPr bwMode="auto">
          <a:xfrm>
            <a:off x="152400" y="137161"/>
            <a:ext cx="7086600" cy="68579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a:t>
            </a:r>
            <a:r>
              <a:rPr lang="en-US" dirty="0" smtClean="0"/>
              <a:t>Edit Master</a:t>
            </a:r>
            <a:endParaRPr lang="en-US" dirty="0"/>
          </a:p>
        </p:txBody>
      </p:sp>
      <p:sp>
        <p:nvSpPr>
          <p:cNvPr id="11" name="Text Box 16"/>
          <p:cNvSpPr txBox="1">
            <a:spLocks noChangeArrowheads="1"/>
          </p:cNvSpPr>
          <p:nvPr/>
        </p:nvSpPr>
        <p:spPr bwMode="auto">
          <a:xfrm>
            <a:off x="-16940" y="4977586"/>
            <a:ext cx="514243" cy="215444"/>
          </a:xfrm>
          <a:prstGeom prst="rect">
            <a:avLst/>
          </a:prstGeom>
          <a:noFill/>
          <a:ln w="9525">
            <a:noFill/>
            <a:miter lim="800000"/>
            <a:headEnd/>
            <a:tailEnd/>
          </a:ln>
        </p:spPr>
        <p:txBody>
          <a:bodyPr wrap="none" anchor="b">
            <a:prstTxWarp prst="textNoShape">
              <a:avLst/>
            </a:prstTxWarp>
            <a:spAutoFit/>
          </a:bodyPr>
          <a:lstStyle/>
          <a:p>
            <a:r>
              <a:rPr lang="en-US" sz="800" b="1" kern="0" cap="all" spc="20" dirty="0" smtClean="0">
                <a:solidFill>
                  <a:schemeClr val="bg1"/>
                </a:solidFill>
              </a:rPr>
              <a:t>PUBLIC</a:t>
            </a:r>
            <a:endParaRPr lang="en-US" sz="800" b="1" kern="0" spc="20" dirty="0">
              <a:solidFill>
                <a:schemeClr val="bg1"/>
              </a:solidFill>
            </a:endParaRPr>
          </a:p>
        </p:txBody>
      </p:sp>
      <p:sp>
        <p:nvSpPr>
          <p:cNvPr id="14" name="Text Placeholder 13"/>
          <p:cNvSpPr>
            <a:spLocks noGrp="1"/>
          </p:cNvSpPr>
          <p:nvPr>
            <p:ph type="body" idx="1"/>
          </p:nvPr>
        </p:nvSpPr>
        <p:spPr>
          <a:xfrm>
            <a:off x="152400" y="971550"/>
            <a:ext cx="8839200" cy="4000500"/>
          </a:xfrm>
          <a:prstGeom prst="rect">
            <a:avLst/>
          </a:prstGeom>
        </p:spPr>
        <p:txBody>
          <a:bodyPr vert="horz" lIns="91440" tIns="45720" rIns="91440" bIns="45720" rtlCol="0">
            <a:normAutofit/>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Rectangle 30"/>
          <p:cNvSpPr>
            <a:spLocks noChangeArrowheads="1"/>
          </p:cNvSpPr>
          <p:nvPr/>
        </p:nvSpPr>
        <p:spPr bwMode="auto">
          <a:xfrm>
            <a:off x="7388352" y="64008"/>
            <a:ext cx="1673352" cy="802386"/>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pic>
        <p:nvPicPr>
          <p:cNvPr id="12" name="Picture 10" descr="Rockwell_Automation_White.png"/>
          <p:cNvPicPr>
            <a:picLocks/>
          </p:cNvPicPr>
          <p:nvPr/>
        </p:nvPicPr>
        <p:blipFill>
          <a:blip r:embed="rId23"/>
          <a:stretch>
            <a:fillRect/>
          </a:stretch>
        </p:blipFill>
        <p:spPr bwMode="auto">
          <a:xfrm>
            <a:off x="7610477" y="332741"/>
            <a:ext cx="1213769" cy="286815"/>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704"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Lst>
  <p:transition spd="med"/>
  <p:timing>
    <p:tnLst>
      <p:par>
        <p:cTn id="1" dur="indefinite" restart="never" nodeType="tmRoot"/>
      </p:par>
    </p:tnLst>
  </p:timing>
  <p:txStyles>
    <p:titleStyle>
      <a:lvl1pPr algn="l" rtl="0" eaLnBrk="1" fontAlgn="base" hangingPunct="1">
        <a:lnSpc>
          <a:spcPts val="3000"/>
        </a:lnSpc>
        <a:spcBef>
          <a:spcPct val="0"/>
        </a:spcBef>
        <a:spcAft>
          <a:spcPct val="0"/>
        </a:spcAft>
        <a:defRPr sz="3000">
          <a:solidFill>
            <a:schemeClr val="accent1"/>
          </a:solidFill>
          <a:latin typeface="Arial"/>
          <a:ea typeface="+mj-ea"/>
          <a:cs typeface="Arial"/>
        </a:defRPr>
      </a:lvl1pPr>
      <a:lvl2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2pPr>
      <a:lvl3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3pPr>
      <a:lvl4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4pPr>
      <a:lvl5pPr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5pPr>
      <a:lvl6pPr marL="4572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6pPr>
      <a:lvl7pPr marL="9144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7pPr>
      <a:lvl8pPr marL="13716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8pPr>
      <a:lvl9pPr marL="1828800" algn="l" rtl="0" eaLnBrk="1" fontAlgn="base" hangingPunct="1">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9pPr>
    </p:titleStyle>
    <p:bodyStyle>
      <a:lvl1pPr marL="287338" indent="-287338" algn="l" rtl="0" eaLnBrk="1" fontAlgn="base" hangingPunct="1">
        <a:lnSpc>
          <a:spcPct val="100000"/>
        </a:lnSpc>
        <a:spcBef>
          <a:spcPts val="0"/>
        </a:spcBef>
        <a:spcAft>
          <a:spcPts val="600"/>
        </a:spcAft>
        <a:buClr>
          <a:srgbClr val="BB2332"/>
        </a:buClr>
        <a:buFont typeface="Wingdings" charset="2"/>
        <a:buChar char="§"/>
        <a:defRPr sz="2400">
          <a:solidFill>
            <a:schemeClr val="tx1"/>
          </a:solidFill>
          <a:latin typeface="+mn-lt"/>
          <a:ea typeface="+mn-ea"/>
          <a:cs typeface="+mn-cs"/>
        </a:defRPr>
      </a:lvl1pPr>
      <a:lvl2pPr marL="804863" indent="-228600" algn="l" rtl="0" eaLnBrk="1" fontAlgn="base" hangingPunct="1">
        <a:lnSpc>
          <a:spcPct val="100000"/>
        </a:lnSpc>
        <a:spcBef>
          <a:spcPts val="0"/>
        </a:spcBef>
        <a:spcAft>
          <a:spcPts val="600"/>
        </a:spcAft>
        <a:buClr>
          <a:schemeClr val="bg1">
            <a:lumMod val="50000"/>
          </a:schemeClr>
        </a:buClr>
        <a:buSzPct val="80000"/>
        <a:buFont typeface="Wingdings" charset="2"/>
        <a:buChar char="§"/>
        <a:defRPr sz="2400">
          <a:solidFill>
            <a:schemeClr val="tx1"/>
          </a:solidFill>
          <a:latin typeface="+mn-lt"/>
          <a:ea typeface="+mn-ea"/>
        </a:defRPr>
      </a:lvl2pPr>
      <a:lvl3pPr marL="1262063" indent="-228600" algn="l" rtl="0" eaLnBrk="1" fontAlgn="base" hangingPunct="1">
        <a:lnSpc>
          <a:spcPct val="100000"/>
        </a:lnSpc>
        <a:spcBef>
          <a:spcPts val="0"/>
        </a:spcBef>
        <a:spcAft>
          <a:spcPts val="600"/>
        </a:spcAft>
        <a:buClr>
          <a:schemeClr val="bg1">
            <a:lumMod val="50000"/>
          </a:schemeClr>
        </a:buClr>
        <a:buSzPct val="80000"/>
        <a:buFont typeface="Wingdings" charset="2"/>
        <a:buChar char="§"/>
        <a:defRPr sz="2000">
          <a:solidFill>
            <a:schemeClr val="tx1"/>
          </a:solidFill>
          <a:latin typeface="+mn-lt"/>
          <a:ea typeface="+mn-ea"/>
        </a:defRPr>
      </a:lvl3pPr>
      <a:lvl4pPr marL="1600200" indent="-228600" algn="l" rtl="0" eaLnBrk="1" fontAlgn="base" hangingPunct="1">
        <a:lnSpc>
          <a:spcPct val="100000"/>
        </a:lnSpc>
        <a:spcBef>
          <a:spcPts val="0"/>
        </a:spcBef>
        <a:spcAft>
          <a:spcPts val="600"/>
        </a:spcAft>
        <a:buClr>
          <a:schemeClr val="bg1">
            <a:lumMod val="50000"/>
          </a:schemeClr>
        </a:buClr>
        <a:buFont typeface="Wingdings" charset="2"/>
        <a:buChar char="§"/>
        <a:defRPr sz="1600" cap="none">
          <a:solidFill>
            <a:schemeClr val="tx1"/>
          </a:solidFill>
          <a:latin typeface="Arial" charset="0"/>
          <a:ea typeface="+mn-ea"/>
        </a:defRPr>
      </a:lvl4pPr>
      <a:lvl5pPr marL="2057400" indent="-228600" algn="l" rtl="0" eaLnBrk="1" fontAlgn="base" hangingPunct="1">
        <a:lnSpc>
          <a:spcPct val="100000"/>
        </a:lnSpc>
        <a:spcBef>
          <a:spcPts val="0"/>
        </a:spcBef>
        <a:spcAft>
          <a:spcPts val="600"/>
        </a:spcAft>
        <a:buClr>
          <a:schemeClr val="bg1">
            <a:lumMod val="50000"/>
          </a:schemeClr>
        </a:buClr>
        <a:buFont typeface="Wingdings" charset="2"/>
        <a:buChar char="§"/>
        <a:defRPr sz="1400" cap="none">
          <a:solidFill>
            <a:schemeClr val="tx1"/>
          </a:solidFill>
          <a:latin typeface="Arial" charset="0"/>
          <a:ea typeface="+mn-ea"/>
        </a:defRPr>
      </a:lvl5pPr>
      <a:lvl6pPr marL="25146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lr>
          <a:srgbClr val="BB2332"/>
        </a:buClr>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sp>
        <p:nvSpPr>
          <p:cNvPr id="102430" name="Rectangle 30"/>
          <p:cNvSpPr>
            <a:spLocks noChangeArrowheads="1"/>
          </p:cNvSpPr>
          <p:nvPr/>
        </p:nvSpPr>
        <p:spPr bwMode="auto">
          <a:xfrm>
            <a:off x="76200" y="922020"/>
            <a:ext cx="8991600" cy="4134612"/>
          </a:xfrm>
          <a:prstGeom prst="rect">
            <a:avLst/>
          </a:prstGeom>
          <a:gradFill>
            <a:gsLst>
              <a:gs pos="0">
                <a:schemeClr val="tx1"/>
              </a:gs>
              <a:gs pos="100000">
                <a:schemeClr val="bg2"/>
              </a:gs>
            </a:gsLst>
          </a:gradFill>
          <a:ln>
            <a:headEnd/>
            <a:tailEnd/>
          </a:ln>
          <a:effectLst/>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sp>
        <p:nvSpPr>
          <p:cNvPr id="102406" name="Rectangle 6"/>
          <p:cNvSpPr>
            <a:spLocks noGrp="1" noChangeArrowheads="1"/>
          </p:cNvSpPr>
          <p:nvPr>
            <p:ph type="sldNum" sz="quarter" idx="4"/>
          </p:nvPr>
        </p:nvSpPr>
        <p:spPr bwMode="auto">
          <a:xfrm>
            <a:off x="8610600" y="4988561"/>
            <a:ext cx="450850" cy="1206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lnSpc>
                <a:spcPct val="100000"/>
              </a:lnSpc>
              <a:defRPr sz="800">
                <a:solidFill>
                  <a:srgbClr val="474747"/>
                </a:solidFill>
                <a:latin typeface="+mn-lt"/>
              </a:defRPr>
            </a:lvl1pPr>
          </a:lstStyle>
          <a:p>
            <a:pPr>
              <a:defRPr/>
            </a:pPr>
            <a:fld id="{88F643DE-FFD1-CA4C-BBC2-D70230DFA570}" type="slidenum">
              <a:rPr lang="en-US" smtClean="0"/>
              <a:pPr>
                <a:defRPr/>
              </a:pPr>
              <a:t>‹#›</a:t>
            </a:fld>
            <a:endParaRPr lang="en-US" dirty="0"/>
          </a:p>
        </p:txBody>
      </p:sp>
      <p:sp>
        <p:nvSpPr>
          <p:cNvPr id="15" name="Rectangle 14"/>
          <p:cNvSpPr/>
          <p:nvPr/>
        </p:nvSpPr>
        <p:spPr bwMode="auto">
          <a:xfrm>
            <a:off x="76202" y="59690"/>
            <a:ext cx="7239001" cy="800100"/>
          </a:xfrm>
          <a:prstGeom prst="rect">
            <a:avLst/>
          </a:prstGeom>
          <a:gradFill>
            <a:gsLst>
              <a:gs pos="0">
                <a:schemeClr val="tx1"/>
              </a:gs>
              <a:gs pos="100000">
                <a:schemeClr val="bg2"/>
              </a:gs>
            </a:gsLst>
          </a:gradFill>
          <a:ln>
            <a:headEnd type="none" w="sm" len="sm"/>
            <a:tailEnd type="none" w="sm" len="sm"/>
          </a:ln>
          <a:effectLst/>
        </p:spPr>
        <p:style>
          <a:lnRef idx="0">
            <a:schemeClr val="accent4"/>
          </a:lnRef>
          <a:fillRef idx="3">
            <a:schemeClr val="accent4"/>
          </a:fillRef>
          <a:effectRef idx="3">
            <a:schemeClr val="accent4"/>
          </a:effectRef>
          <a:fontRef idx="minor">
            <a:schemeClr val="lt1"/>
          </a:fontRef>
        </p:style>
        <p:txBody>
          <a:bodyPr/>
          <a:lstStyle/>
          <a:p>
            <a:pPr algn="r" eaLnBrk="0" hangingPunct="0">
              <a:lnSpc>
                <a:spcPct val="85000"/>
              </a:lnSpc>
              <a:spcBef>
                <a:spcPct val="50000"/>
              </a:spcBef>
              <a:defRPr/>
            </a:pPr>
            <a:endParaRPr lang="en-US" dirty="0">
              <a:latin typeface="Arial Narrow" pitchFamily="34" charset="0"/>
              <a:ea typeface="Arial Unicode MS" pitchFamily="34" charset="-128"/>
              <a:cs typeface="Arial Unicode MS" pitchFamily="34" charset="-128"/>
            </a:endParaRPr>
          </a:p>
        </p:txBody>
      </p:sp>
      <p:sp>
        <p:nvSpPr>
          <p:cNvPr id="1027" name="Rectangle 2"/>
          <p:cNvSpPr>
            <a:spLocks noGrp="1" noChangeArrowheads="1"/>
          </p:cNvSpPr>
          <p:nvPr>
            <p:ph type="title"/>
          </p:nvPr>
        </p:nvSpPr>
        <p:spPr bwMode="auto">
          <a:xfrm>
            <a:off x="152400" y="179785"/>
            <a:ext cx="7086600" cy="571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a:t>
            </a:r>
            <a:r>
              <a:rPr lang="en-US" dirty="0" smtClean="0"/>
              <a:t>Add Title</a:t>
            </a:r>
            <a:endParaRPr lang="en-US" dirty="0"/>
          </a:p>
        </p:txBody>
      </p:sp>
      <p:sp>
        <p:nvSpPr>
          <p:cNvPr id="18" name="Rectangle 11"/>
          <p:cNvSpPr>
            <a:spLocks noChangeArrowheads="1"/>
          </p:cNvSpPr>
          <p:nvPr/>
        </p:nvSpPr>
        <p:spPr bwMode="auto">
          <a:xfrm>
            <a:off x="228602" y="4984455"/>
            <a:ext cx="8643937" cy="215444"/>
          </a:xfrm>
          <a:prstGeom prst="rect">
            <a:avLst/>
          </a:prstGeom>
          <a:noFill/>
          <a:ln w="12700" cap="sq">
            <a:noFill/>
            <a:miter lim="800000"/>
            <a:headEnd/>
            <a:tailEnd/>
          </a:ln>
          <a:effectLst/>
        </p:spPr>
        <p:txBody>
          <a:bodyPr>
            <a:prstTxWarp prst="textNoShape">
              <a:avLst/>
            </a:prstTxWarp>
            <a:spAutoFit/>
          </a:bodyPr>
          <a:lstStyle/>
          <a:p>
            <a:pPr algn="r" eaLnBrk="0" hangingPunct="0">
              <a:lnSpc>
                <a:spcPct val="100000"/>
              </a:lnSpc>
              <a:defRPr/>
            </a:pPr>
            <a:r>
              <a:rPr lang="en-US" sz="800" kern="0" spc="20" dirty="0" smtClean="0">
                <a:solidFill>
                  <a:schemeClr val="bg2"/>
                </a:solidFill>
                <a:ea typeface="Arial Unicode MS" charset="0"/>
                <a:cs typeface="Arial Unicode MS" charset="0"/>
              </a:rPr>
              <a:t>Copyright  © 2015</a:t>
            </a:r>
            <a:r>
              <a:rPr lang="en-US" sz="800" kern="0" spc="20" baseline="0" dirty="0" smtClean="0">
                <a:solidFill>
                  <a:schemeClr val="bg2"/>
                </a:solidFill>
                <a:ea typeface="Arial Unicode MS" charset="0"/>
                <a:cs typeface="Arial Unicode MS" charset="0"/>
              </a:rPr>
              <a:t> </a:t>
            </a:r>
            <a:r>
              <a:rPr lang="en-US" sz="800" kern="0" spc="20" dirty="0" smtClean="0">
                <a:solidFill>
                  <a:schemeClr val="bg2"/>
                </a:solidFill>
                <a:ea typeface="Arial Unicode MS" charset="0"/>
                <a:cs typeface="Arial Unicode MS" charset="0"/>
              </a:rPr>
              <a:t>Rockwell Automation, Inc. All Rights Reserved.</a:t>
            </a:r>
            <a:endParaRPr lang="en-US" sz="800" kern="0" spc="20" dirty="0">
              <a:solidFill>
                <a:schemeClr val="bg2"/>
              </a:solidFill>
              <a:ea typeface="Arial Unicode MS" charset="0"/>
              <a:cs typeface="Arial Unicode MS" charset="0"/>
            </a:endParaRPr>
          </a:p>
        </p:txBody>
      </p:sp>
      <p:sp>
        <p:nvSpPr>
          <p:cNvPr id="16" name="Text Box 16"/>
          <p:cNvSpPr txBox="1">
            <a:spLocks noChangeArrowheads="1"/>
          </p:cNvSpPr>
          <p:nvPr/>
        </p:nvSpPr>
        <p:spPr bwMode="auto">
          <a:xfrm>
            <a:off x="-16940" y="4989016"/>
            <a:ext cx="514243" cy="215444"/>
          </a:xfrm>
          <a:prstGeom prst="rect">
            <a:avLst/>
          </a:prstGeom>
          <a:noFill/>
          <a:ln w="9525">
            <a:noFill/>
            <a:miter lim="800000"/>
            <a:headEnd/>
            <a:tailEnd/>
          </a:ln>
        </p:spPr>
        <p:txBody>
          <a:bodyPr wrap="none" anchor="b">
            <a:prstTxWarp prst="textNoShape">
              <a:avLst/>
            </a:prstTxWarp>
            <a:spAutoFit/>
          </a:bodyPr>
          <a:lstStyle/>
          <a:p>
            <a:r>
              <a:rPr lang="en-US" sz="800" b="1" kern="0" cap="all" spc="20" dirty="0" smtClean="0">
                <a:solidFill>
                  <a:schemeClr val="bg2"/>
                </a:solidFill>
              </a:rPr>
              <a:t>PUBLIC</a:t>
            </a:r>
            <a:endParaRPr lang="en-US" sz="800" b="1" kern="0" spc="20" dirty="0">
              <a:solidFill>
                <a:schemeClr val="bg2"/>
              </a:solidFill>
            </a:endParaRPr>
          </a:p>
        </p:txBody>
      </p:sp>
      <p:sp>
        <p:nvSpPr>
          <p:cNvPr id="21" name="Text Placeholder 20"/>
          <p:cNvSpPr>
            <a:spLocks noGrp="1"/>
          </p:cNvSpPr>
          <p:nvPr>
            <p:ph type="body" idx="1"/>
          </p:nvPr>
        </p:nvSpPr>
        <p:spPr>
          <a:xfrm>
            <a:off x="152400" y="971550"/>
            <a:ext cx="8839200" cy="40005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Rectangle 30"/>
          <p:cNvSpPr>
            <a:spLocks noChangeArrowheads="1"/>
          </p:cNvSpPr>
          <p:nvPr/>
        </p:nvSpPr>
        <p:spPr bwMode="auto">
          <a:xfrm>
            <a:off x="7388352" y="64008"/>
            <a:ext cx="1673352" cy="802386"/>
          </a:xfrm>
          <a:prstGeom prst="rect">
            <a:avLst/>
          </a:prstGeom>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wrap="none" anchor="ctr">
            <a:prstTxWarp prst="textNoShape">
              <a:avLst/>
            </a:prstTxWarp>
          </a:bodyPr>
          <a:lstStyle/>
          <a:p>
            <a:pPr algn="ctr" eaLnBrk="0" hangingPunct="0">
              <a:lnSpc>
                <a:spcPct val="100000"/>
              </a:lnSpc>
              <a:defRPr/>
            </a:pPr>
            <a:endParaRPr lang="en-US" sz="2400">
              <a:solidFill>
                <a:schemeClr val="tx1"/>
              </a:solidFill>
              <a:latin typeface="Arial" charset="0"/>
            </a:endParaRPr>
          </a:p>
        </p:txBody>
      </p:sp>
      <p:pic>
        <p:nvPicPr>
          <p:cNvPr id="22" name="Picture 10" descr="Rockwell_Automation_White.png"/>
          <p:cNvPicPr>
            <a:picLocks/>
          </p:cNvPicPr>
          <p:nvPr/>
        </p:nvPicPr>
        <p:blipFill>
          <a:blip r:embed="rId24"/>
          <a:stretch>
            <a:fillRect/>
          </a:stretch>
        </p:blipFill>
        <p:spPr bwMode="auto">
          <a:xfrm>
            <a:off x="7610477" y="332741"/>
            <a:ext cx="1213769" cy="286815"/>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703"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Lst>
  <p:transition spd="med"/>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3000" b="0">
          <a:solidFill>
            <a:schemeClr val="bg1"/>
          </a:solidFill>
          <a:latin typeface="Arial"/>
          <a:ea typeface="+mj-ea"/>
          <a:cs typeface="Arial"/>
        </a:defRPr>
      </a:lvl1pPr>
      <a:lvl2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2pPr>
      <a:lvl3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3pPr>
      <a:lvl4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4pPr>
      <a:lvl5pPr algn="l" rtl="0" eaLnBrk="0" fontAlgn="base" hangingPunct="0">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5pPr>
      <a:lvl6pPr marL="4572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6pPr>
      <a:lvl7pPr marL="9144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7pPr>
      <a:lvl8pPr marL="13716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8pPr>
      <a:lvl9pPr marL="1828800" algn="l" rtl="0" fontAlgn="base">
        <a:lnSpc>
          <a:spcPts val="3000"/>
        </a:lnSpc>
        <a:spcBef>
          <a:spcPct val="0"/>
        </a:spcBef>
        <a:spcAft>
          <a:spcPct val="0"/>
        </a:spcAft>
        <a:defRPr sz="2800">
          <a:solidFill>
            <a:srgbClr val="CC0000"/>
          </a:solidFill>
          <a:latin typeface="Arial Narrow" charset="0"/>
          <a:ea typeface="ＭＳ Ｐゴシック" charset="-128"/>
          <a:cs typeface="ＭＳ Ｐゴシック" charset="-128"/>
        </a:defRPr>
      </a:lvl9pPr>
    </p:titleStyle>
    <p:bodyStyle>
      <a:lvl1pPr marL="287338" marR="0" indent="-287338" algn="l" defTabSz="914400" rtl="0" eaLnBrk="1" fontAlgn="base" latinLnBrk="0" hangingPunct="1">
        <a:lnSpc>
          <a:spcPct val="100000"/>
        </a:lnSpc>
        <a:spcBef>
          <a:spcPts val="0"/>
        </a:spcBef>
        <a:spcAft>
          <a:spcPts val="600"/>
        </a:spcAft>
        <a:buClr>
          <a:schemeClr val="accent1"/>
        </a:buClr>
        <a:buSzTx/>
        <a:buFont typeface="Wingdings" charset="2"/>
        <a:buChar char="§"/>
        <a:tabLst/>
        <a:defRPr sz="2400">
          <a:solidFill>
            <a:schemeClr val="bg1"/>
          </a:solidFill>
          <a:latin typeface="+mn-lt"/>
          <a:ea typeface="+mn-ea"/>
          <a:cs typeface="+mn-cs"/>
        </a:defRPr>
      </a:lvl1pPr>
      <a:lvl2pPr marL="804863" marR="0" indent="-228600" algn="l" defTabSz="914400" rtl="0" eaLnBrk="1" fontAlgn="base" latinLnBrk="0" hangingPunct="1">
        <a:lnSpc>
          <a:spcPct val="100000"/>
        </a:lnSpc>
        <a:spcBef>
          <a:spcPts val="0"/>
        </a:spcBef>
        <a:spcAft>
          <a:spcPts val="600"/>
        </a:spcAft>
        <a:buClr>
          <a:schemeClr val="bg1">
            <a:lumMod val="75000"/>
          </a:schemeClr>
        </a:buClr>
        <a:buSzPct val="80000"/>
        <a:buFont typeface="Wingdings" charset="2"/>
        <a:buChar char="§"/>
        <a:tabLst/>
        <a:defRPr sz="2400">
          <a:solidFill>
            <a:schemeClr val="bg1"/>
          </a:solidFill>
          <a:latin typeface="+mn-lt"/>
          <a:ea typeface="+mn-ea"/>
        </a:defRPr>
      </a:lvl2pPr>
      <a:lvl3pPr marL="1262063" marR="0" indent="-228600" algn="l" defTabSz="914400" rtl="0" eaLnBrk="1" fontAlgn="base" latinLnBrk="0" hangingPunct="1">
        <a:lnSpc>
          <a:spcPct val="100000"/>
        </a:lnSpc>
        <a:spcBef>
          <a:spcPts val="0"/>
        </a:spcBef>
        <a:spcAft>
          <a:spcPts val="600"/>
        </a:spcAft>
        <a:buClr>
          <a:schemeClr val="bg1">
            <a:lumMod val="75000"/>
          </a:schemeClr>
        </a:buClr>
        <a:buSzPct val="80000"/>
        <a:buFont typeface="Wingdings" charset="2"/>
        <a:buChar char="§"/>
        <a:tabLst/>
        <a:defRPr sz="2000">
          <a:solidFill>
            <a:schemeClr val="bg1"/>
          </a:solidFill>
          <a:latin typeface="+mn-lt"/>
          <a:ea typeface="+mn-ea"/>
        </a:defRPr>
      </a:lvl3pPr>
      <a:lvl4pPr marL="1600200" marR="0" indent="-228600" algn="l" defTabSz="914400" rtl="0" eaLnBrk="1" fontAlgn="base" latinLnBrk="0" hangingPunct="1">
        <a:lnSpc>
          <a:spcPct val="100000"/>
        </a:lnSpc>
        <a:spcBef>
          <a:spcPts val="0"/>
        </a:spcBef>
        <a:spcAft>
          <a:spcPts val="600"/>
        </a:spcAft>
        <a:buClr>
          <a:schemeClr val="bg1">
            <a:lumMod val="75000"/>
          </a:schemeClr>
        </a:buClr>
        <a:buSzTx/>
        <a:buFont typeface="Wingdings" charset="2"/>
        <a:buChar char="§"/>
        <a:tabLst/>
        <a:defRPr sz="1600">
          <a:solidFill>
            <a:schemeClr val="bg1"/>
          </a:solidFill>
          <a:latin typeface="Arial" charset="0"/>
          <a:ea typeface="+mn-ea"/>
        </a:defRPr>
      </a:lvl4pPr>
      <a:lvl5pPr marL="2057400" marR="0" indent="-228600" algn="l" defTabSz="914400" rtl="0" eaLnBrk="1" fontAlgn="base" latinLnBrk="0" hangingPunct="1">
        <a:lnSpc>
          <a:spcPct val="100000"/>
        </a:lnSpc>
        <a:spcBef>
          <a:spcPts val="0"/>
        </a:spcBef>
        <a:spcAft>
          <a:spcPts val="600"/>
        </a:spcAft>
        <a:buClr>
          <a:schemeClr val="bg1">
            <a:lumMod val="75000"/>
          </a:schemeClr>
        </a:buClr>
        <a:buSzTx/>
        <a:buFont typeface="Wingdings" charset="2"/>
        <a:buChar char="§"/>
        <a:tabLst/>
        <a:defRPr sz="1400">
          <a:solidFill>
            <a:schemeClr val="bg1"/>
          </a:solidFill>
          <a:latin typeface="Arial" charset="0"/>
          <a:ea typeface="+mn-ea"/>
        </a:defRPr>
      </a:lvl5pPr>
      <a:lvl6pPr marL="2514600" indent="-228600" algn="l" rtl="0" fontAlgn="base">
        <a:spcBef>
          <a:spcPct val="20000"/>
        </a:spcBef>
        <a:spcAft>
          <a:spcPct val="0"/>
        </a:spcAft>
        <a:buClr>
          <a:srgbClr val="BB2332"/>
        </a:buClr>
        <a:buChar char="»"/>
        <a:defRPr sz="2000">
          <a:solidFill>
            <a:schemeClr val="tx1"/>
          </a:solidFill>
          <a:latin typeface="Arial" charset="0"/>
          <a:ea typeface="+mn-ea"/>
        </a:defRPr>
      </a:lvl6pPr>
      <a:lvl7pPr marL="2971800" indent="-228600" algn="l" rtl="0" fontAlgn="base">
        <a:spcBef>
          <a:spcPct val="20000"/>
        </a:spcBef>
        <a:spcAft>
          <a:spcPct val="0"/>
        </a:spcAft>
        <a:buClr>
          <a:srgbClr val="BB2332"/>
        </a:buClr>
        <a:buChar char="»"/>
        <a:defRPr sz="2000">
          <a:solidFill>
            <a:schemeClr val="tx1"/>
          </a:solidFill>
          <a:latin typeface="Arial" charset="0"/>
          <a:ea typeface="+mn-ea"/>
        </a:defRPr>
      </a:lvl7pPr>
      <a:lvl8pPr marL="3429000" indent="-228600" algn="l" rtl="0" fontAlgn="base">
        <a:spcBef>
          <a:spcPct val="20000"/>
        </a:spcBef>
        <a:spcAft>
          <a:spcPct val="0"/>
        </a:spcAft>
        <a:buClr>
          <a:srgbClr val="BB2332"/>
        </a:buClr>
        <a:buChar char="»"/>
        <a:defRPr sz="2000">
          <a:solidFill>
            <a:schemeClr val="tx1"/>
          </a:solidFill>
          <a:latin typeface="Arial" charset="0"/>
          <a:ea typeface="+mn-ea"/>
        </a:defRPr>
      </a:lvl8pPr>
      <a:lvl9pPr marL="3886200" indent="-228600" algn="l" rtl="0" fontAlgn="base">
        <a:spcBef>
          <a:spcPct val="20000"/>
        </a:spcBef>
        <a:spcAft>
          <a:spcPct val="0"/>
        </a:spcAft>
        <a:buClr>
          <a:srgbClr val="BB2332"/>
        </a:buClr>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8" Type="http://schemas.openxmlformats.org/officeDocument/2006/relationships/hyperlink" Target="http://ab.rockwellautomation.com/Networks-and-Communications/Ethernet-IP-Network" TargetMode="External"/><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169.254.0.1/express-setup.htm"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literature.rockwellautomation.com/idc/groups/literature/documents/um/1783-um007_-en-p.pdf"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hyperlink" Target="http://literature.rockwellautomation.com/idc/groups/literature/documents/um/1783-um007_-en-p.pdf" TargetMode="Externa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9.emf"/><Relationship Id="rId4" Type="http://schemas.openxmlformats.org/officeDocument/2006/relationships/oleObject" Target="../embeddings/Microsoft_Excel_97-2003_Worksheet1.xls"/></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literature.rockwellautomation.com/idc/groups/literature/documents/at/enet-at002_-en-p.pdf"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www.ab.co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literature.rockwellautomation.com/idc/groups/literature/documents/ap/enet-ap005_-en-p.pdf" TargetMode="External"/><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hyperlink" Target="Supported%20network%20topologies%20covered%20in%20Ethernet%20Design%20Considerations%20enet-rm002%20Link:" TargetMode="External"/><Relationship Id="rId4" Type="http://schemas.openxmlformats.org/officeDocument/2006/relationships/hyperlink" Target="http://literature.rockwellautomation.com/idc/groups/literature/documents/rm/enet-rm003_-en-p.pdf"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literature.rockwellautomation.com/idc/groups/literature/documents/at/ia-at003_-en-p.pdf"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EtherNet</a:t>
            </a:r>
            <a:r>
              <a:rPr lang="en-US" dirty="0" smtClean="0"/>
              <a:t>/IP </a:t>
            </a:r>
            <a:r>
              <a:rPr lang="en-US" dirty="0"/>
              <a:t>Book of Knowledge</a:t>
            </a:r>
          </a:p>
        </p:txBody>
      </p:sp>
      <p:sp>
        <p:nvSpPr>
          <p:cNvPr id="3" name="Subtitle 2"/>
          <p:cNvSpPr>
            <a:spLocks noGrp="1"/>
          </p:cNvSpPr>
          <p:nvPr>
            <p:ph type="subTitle" idx="1"/>
          </p:nvPr>
        </p:nvSpPr>
        <p:spPr/>
        <p:txBody>
          <a:bodyPr/>
          <a:lstStyle/>
          <a:p>
            <a:r>
              <a:rPr lang="en-US" dirty="0" smtClean="0"/>
              <a:t>Answer </a:t>
            </a:r>
            <a:r>
              <a:rPr lang="en-US" dirty="0"/>
              <a:t>ID 57174</a:t>
            </a:r>
          </a:p>
        </p:txBody>
      </p:sp>
      <p:sp>
        <p:nvSpPr>
          <p:cNvPr id="4" name="Text Box 6"/>
          <p:cNvSpPr txBox="1">
            <a:spLocks noChangeArrowheads="1"/>
          </p:cNvSpPr>
          <p:nvPr/>
        </p:nvSpPr>
        <p:spPr bwMode="auto">
          <a:xfrm>
            <a:off x="838200" y="2959418"/>
            <a:ext cx="6248400" cy="338554"/>
          </a:xfrm>
          <a:prstGeom prst="rect">
            <a:avLst/>
          </a:prstGeom>
          <a:noFill/>
          <a:ln w="9525">
            <a:noFill/>
            <a:miter lim="800000"/>
            <a:headEnd/>
            <a:tailEnd/>
          </a:ln>
        </p:spPr>
        <p:txBody>
          <a:bodyPr>
            <a:prstTxWarp prst="textNoShape">
              <a:avLst/>
            </a:prstTxWarp>
            <a:spAutoFit/>
          </a:bodyPr>
          <a:lstStyle/>
          <a:p>
            <a:pPr eaLnBrk="0" hangingPunct="0">
              <a:lnSpc>
                <a:spcPct val="100000"/>
              </a:lnSpc>
            </a:pPr>
            <a:r>
              <a:rPr lang="en-US" sz="1600" dirty="0" smtClean="0">
                <a:solidFill>
                  <a:schemeClr val="bg2"/>
                </a:solidFill>
              </a:rPr>
              <a:t>September 2015</a:t>
            </a:r>
            <a:endParaRPr lang="en-US" sz="1600" dirty="0">
              <a:solidFill>
                <a:schemeClr val="bg2"/>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Stratix</a:t>
            </a:r>
            <a:r>
              <a:rPr lang="en-US" dirty="0" smtClean="0"/>
              <a:t> Notes</a:t>
            </a:r>
            <a:endParaRPr lang="en-US" dirty="0"/>
          </a:p>
        </p:txBody>
      </p:sp>
    </p:spTree>
    <p:extLst>
      <p:ext uri="{BB962C8B-B14F-4D97-AF65-F5344CB8AC3E}">
        <p14:creationId xmlns:p14="http://schemas.microsoft.com/office/powerpoint/2010/main" val="113205092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0" name="Picture 14" descr="Bulletin 1783 Stratix 5900 Services Rou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241" y="3844291"/>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Bulletin 9300 Network Address Translation (NAT) Devi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135" y="1618378"/>
            <a:ext cx="1143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
            </a:r>
            <a:br>
              <a:rPr lang="en-US" dirty="0" smtClean="0"/>
            </a:br>
            <a:r>
              <a:rPr lang="en-US" dirty="0" smtClean="0"/>
              <a:t>Networking Line-Up</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11</a:t>
            </a:fld>
            <a:endParaRPr lang="en-US"/>
          </a:p>
        </p:txBody>
      </p:sp>
      <p:pic>
        <p:nvPicPr>
          <p:cNvPr id="9220" name="Picture 4" descr="Stratix 5410 Industrial Distribution Switch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5867" y="1932352"/>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Stratix 5400 Industrial Ethernet Switch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9844" y="1046878"/>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Stratix 5100 Wireless Access Point/Workgroup Brid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7179" y="3506016"/>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Stratix 5700 Industrial Managed Ethernet Switch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25089" y="3658593"/>
            <a:ext cx="1143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14340" name="Rectangle 3"/>
          <p:cNvSpPr>
            <a:spLocks noGrp="1" noChangeArrowheads="1"/>
          </p:cNvSpPr>
          <p:nvPr>
            <p:ph idx="4294967295"/>
          </p:nvPr>
        </p:nvSpPr>
        <p:spPr>
          <a:xfrm>
            <a:off x="190500" y="988718"/>
            <a:ext cx="6572250" cy="3322025"/>
          </a:xfrm>
          <a:prstGeom prst="rect">
            <a:avLst/>
          </a:prstGeom>
        </p:spPr>
        <p:txBody>
          <a:bodyPr>
            <a:normAutofit/>
          </a:bodyPr>
          <a:lstStyle/>
          <a:p>
            <a:r>
              <a:rPr lang="en-US" dirty="0" smtClean="0"/>
              <a:t>Various network products available</a:t>
            </a:r>
            <a:endParaRPr lang="en-US" dirty="0" smtClean="0"/>
          </a:p>
          <a:p>
            <a:pPr lvl="1"/>
            <a:r>
              <a:rPr lang="en-US" dirty="0" smtClean="0"/>
              <a:t>Switches</a:t>
            </a:r>
          </a:p>
          <a:p>
            <a:pPr lvl="1"/>
            <a:r>
              <a:rPr lang="en-US" dirty="0" smtClean="0"/>
              <a:t>Routers</a:t>
            </a:r>
          </a:p>
          <a:p>
            <a:pPr lvl="1"/>
            <a:r>
              <a:rPr lang="en-US" dirty="0" smtClean="0"/>
              <a:t>NAT</a:t>
            </a:r>
          </a:p>
          <a:p>
            <a:r>
              <a:rPr lang="en-US" dirty="0" smtClean="0"/>
              <a:t>Visit website to see available items</a:t>
            </a:r>
          </a:p>
          <a:p>
            <a:pPr lvl="2"/>
            <a:r>
              <a:rPr lang="en-US" dirty="0" smtClean="0"/>
              <a:t> </a:t>
            </a:r>
            <a:r>
              <a:rPr lang="en-US" dirty="0">
                <a:hlinkClick r:id="rId8"/>
              </a:rPr>
              <a:t>http://ab.rockwellautomation.com/Networks-and-Communications/Ethernet-IP-Network</a:t>
            </a:r>
            <a:endParaRPr lang="en-US" dirty="0" smtClean="0"/>
          </a:p>
          <a:p>
            <a:pPr lvl="1"/>
            <a:endParaRPr lang="en-US" dirty="0" smtClean="0"/>
          </a:p>
        </p:txBody>
      </p:sp>
    </p:spTree>
    <p:extLst>
      <p:ext uri="{BB962C8B-B14F-4D97-AF65-F5344CB8AC3E}">
        <p14:creationId xmlns:p14="http://schemas.microsoft.com/office/powerpoint/2010/main" val="269052132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Stratix 5400</a:t>
            </a:r>
            <a:endParaRPr lang="en-US" dirty="0"/>
          </a:p>
        </p:txBody>
      </p:sp>
      <p:sp>
        <p:nvSpPr>
          <p:cNvPr id="14340" name="Rectangle 3"/>
          <p:cNvSpPr>
            <a:spLocks noGrp="1" noChangeArrowheads="1"/>
          </p:cNvSpPr>
          <p:nvPr>
            <p:ph idx="4294967295"/>
          </p:nvPr>
        </p:nvSpPr>
        <p:spPr>
          <a:xfrm>
            <a:off x="313407" y="1016002"/>
            <a:ext cx="6572250" cy="3595755"/>
          </a:xfrm>
          <a:prstGeom prst="rect">
            <a:avLst/>
          </a:prstGeom>
        </p:spPr>
        <p:txBody>
          <a:bodyPr>
            <a:normAutofit/>
          </a:bodyPr>
          <a:lstStyle/>
          <a:p>
            <a:r>
              <a:rPr lang="en-US" dirty="0" smtClean="0"/>
              <a:t>More options</a:t>
            </a:r>
            <a:endParaRPr lang="en-US" dirty="0" smtClean="0"/>
          </a:p>
          <a:p>
            <a:pPr lvl="1"/>
            <a:r>
              <a:rPr lang="en-US" dirty="0" smtClean="0"/>
              <a:t>Gig </a:t>
            </a:r>
            <a:r>
              <a:rPr lang="en-US" dirty="0" smtClean="0"/>
              <a:t>ports</a:t>
            </a:r>
          </a:p>
          <a:p>
            <a:pPr lvl="1"/>
            <a:r>
              <a:rPr lang="en-US" dirty="0" smtClean="0"/>
              <a:t>Power Over Ethernet (POE)</a:t>
            </a:r>
            <a:endParaRPr lang="en-US" dirty="0"/>
          </a:p>
          <a:p>
            <a:pPr lvl="1"/>
            <a:r>
              <a:rPr lang="en-US" dirty="0" smtClean="0"/>
              <a:t>More SFP ports</a:t>
            </a:r>
          </a:p>
        </p:txBody>
      </p:sp>
      <p:sp>
        <p:nvSpPr>
          <p:cNvPr id="6" name="Slide Number Placeholder 5"/>
          <p:cNvSpPr>
            <a:spLocks noGrp="1"/>
          </p:cNvSpPr>
          <p:nvPr>
            <p:ph type="sldNum" sz="quarter" idx="10"/>
          </p:nvPr>
        </p:nvSpPr>
        <p:spPr/>
        <p:txBody>
          <a:bodyPr/>
          <a:lstStyle/>
          <a:p>
            <a:fld id="{4458D7BB-C5F0-C74A-897E-AD5E99CA2DB6}" type="slidenum">
              <a:rPr lang="en-US" smtClean="0"/>
              <a:pPr/>
              <a:t>12</a:t>
            </a:fld>
            <a:endParaRPr lang="en-US" dirty="0"/>
          </a:p>
        </p:txBody>
      </p:sp>
      <p:pic>
        <p:nvPicPr>
          <p:cNvPr id="9218" name="Picture 2" descr="Stratix 5400 Industrial Ethernet Switch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599441"/>
            <a:ext cx="29718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0571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ulletin 9300 Network Address Translation (NAT) Dev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9650" y="1599441"/>
            <a:ext cx="2971800" cy="242887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Stand Alone Nat Devices</a:t>
            </a:r>
            <a:endParaRPr lang="en-US" dirty="0"/>
          </a:p>
        </p:txBody>
      </p:sp>
      <p:sp>
        <p:nvSpPr>
          <p:cNvPr id="14340" name="Rectangle 3"/>
          <p:cNvSpPr>
            <a:spLocks noGrp="1" noChangeArrowheads="1"/>
          </p:cNvSpPr>
          <p:nvPr>
            <p:ph idx="4294967295"/>
          </p:nvPr>
        </p:nvSpPr>
        <p:spPr>
          <a:xfrm>
            <a:off x="313407" y="1016002"/>
            <a:ext cx="6369276" cy="3595755"/>
          </a:xfrm>
          <a:prstGeom prst="rect">
            <a:avLst/>
          </a:prstGeom>
        </p:spPr>
        <p:txBody>
          <a:bodyPr>
            <a:normAutofit fontScale="85000" lnSpcReduction="10000"/>
          </a:bodyPr>
          <a:lstStyle/>
          <a:p>
            <a:r>
              <a:rPr lang="en-US" b="1" dirty="0" smtClean="0"/>
              <a:t>1783-NATR</a:t>
            </a:r>
            <a:endParaRPr lang="en-US" dirty="0"/>
          </a:p>
          <a:p>
            <a:pPr lvl="2"/>
            <a:r>
              <a:rPr lang="en-US" dirty="0"/>
              <a:t>Use simple 1:1 Network Address Translation (NAT) to map IP addresses on the machine subnet to IP addresses on the control network (support for up to 32 translation mappings)</a:t>
            </a:r>
          </a:p>
          <a:p>
            <a:pPr lvl="2"/>
            <a:r>
              <a:rPr lang="en-US" dirty="0"/>
              <a:t>Support both Linear and Device Level Ring (DLR) topologies on the machine network</a:t>
            </a:r>
          </a:p>
          <a:p>
            <a:r>
              <a:rPr lang="en-US" b="1" dirty="0" smtClean="0"/>
              <a:t>9300-ENA</a:t>
            </a:r>
            <a:endParaRPr lang="en-US" dirty="0"/>
          </a:p>
          <a:p>
            <a:pPr lvl="2"/>
            <a:r>
              <a:rPr lang="en-US" dirty="0"/>
              <a:t>Provide Ethernet IP Address translations for up to 128 devices</a:t>
            </a:r>
          </a:p>
          <a:p>
            <a:pPr lvl="2"/>
            <a:r>
              <a:rPr lang="en-US" dirty="0"/>
              <a:t>Include an Embedded Network Discovery Tool with a DHCP Server for analysis and configuration of local network devices</a:t>
            </a:r>
          </a:p>
          <a:p>
            <a:pPr lvl="2"/>
            <a:r>
              <a:rPr lang="en-US" dirty="0"/>
              <a:t>Offer SD card support for initial configuration and </a:t>
            </a:r>
            <a:r>
              <a:rPr lang="en-US" dirty="0" smtClean="0"/>
              <a:t>backup/</a:t>
            </a:r>
            <a:r>
              <a:rPr lang="en-US" dirty="0" err="1" smtClean="0"/>
              <a:t>restor</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13</a:t>
            </a:fld>
            <a:endParaRPr lang="en-US" dirty="0"/>
          </a:p>
        </p:txBody>
      </p:sp>
    </p:spTree>
    <p:extLst>
      <p:ext uri="{BB962C8B-B14F-4D97-AF65-F5344CB8AC3E}">
        <p14:creationId xmlns:p14="http://schemas.microsoft.com/office/powerpoint/2010/main" val="32877227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Stratix 5100 Wireless Access Point/Workgroup Brid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0754" y="1493546"/>
            <a:ext cx="2971800" cy="242887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Stratix 5100</a:t>
            </a:r>
            <a:endParaRPr lang="en-US" dirty="0"/>
          </a:p>
        </p:txBody>
      </p:sp>
      <p:sp>
        <p:nvSpPr>
          <p:cNvPr id="14340" name="Rectangle 3"/>
          <p:cNvSpPr>
            <a:spLocks noGrp="1" noChangeArrowheads="1"/>
          </p:cNvSpPr>
          <p:nvPr>
            <p:ph idx="4294967295"/>
          </p:nvPr>
        </p:nvSpPr>
        <p:spPr>
          <a:xfrm>
            <a:off x="51121" y="1016002"/>
            <a:ext cx="6951563" cy="3845365"/>
          </a:xfrm>
          <a:prstGeom prst="rect">
            <a:avLst/>
          </a:prstGeom>
        </p:spPr>
        <p:txBody>
          <a:bodyPr>
            <a:normAutofit/>
          </a:bodyPr>
          <a:lstStyle/>
          <a:p>
            <a:r>
              <a:rPr lang="en-US" dirty="0"/>
              <a:t>Meets widely adopted IEEE 802.11 a/b/g/n standards</a:t>
            </a:r>
          </a:p>
          <a:p>
            <a:r>
              <a:rPr lang="en-US" dirty="0"/>
              <a:t>Allows same device to be used as a Wireless Access Point (autonomous) or Work Group Bridge (autonomous or a Cisco Unified network)</a:t>
            </a:r>
          </a:p>
          <a:p>
            <a:r>
              <a:rPr lang="en-US" dirty="0"/>
              <a:t>Allows up to 19 IP addresses to be connected via Stratix 5100 in Work Group Bridge mode</a:t>
            </a:r>
          </a:p>
          <a:p>
            <a:r>
              <a:rPr lang="en-US" dirty="0"/>
              <a:t>Offers device pre-programmed with default configuration for priority handling of EtherNet/IP and ships in a kit including</a:t>
            </a:r>
            <a:r>
              <a:rPr lang="en-US" dirty="0" smtClean="0"/>
              <a:t>:</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14</a:t>
            </a:fld>
            <a:endParaRPr lang="en-US" dirty="0"/>
          </a:p>
        </p:txBody>
      </p:sp>
    </p:spTree>
    <p:extLst>
      <p:ext uri="{BB962C8B-B14F-4D97-AF65-F5344CB8AC3E}">
        <p14:creationId xmlns:p14="http://schemas.microsoft.com/office/powerpoint/2010/main" val="4729128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Stratix</a:t>
            </a:r>
            <a:r>
              <a:rPr lang="en-US" dirty="0" smtClean="0"/>
              <a:t> 5k/8k - Initial Configuration</a:t>
            </a:r>
            <a:endParaRPr lang="en-US" dirty="0"/>
          </a:p>
        </p:txBody>
      </p:sp>
      <p:sp>
        <p:nvSpPr>
          <p:cNvPr id="14340" name="Rectangle 3"/>
          <p:cNvSpPr>
            <a:spLocks noGrp="1" noChangeArrowheads="1"/>
          </p:cNvSpPr>
          <p:nvPr>
            <p:ph idx="4294967295"/>
          </p:nvPr>
        </p:nvSpPr>
        <p:spPr>
          <a:xfrm>
            <a:off x="409575" y="1028700"/>
            <a:ext cx="7589366" cy="3886200"/>
          </a:xfrm>
          <a:prstGeom prst="rect">
            <a:avLst/>
          </a:prstGeom>
        </p:spPr>
        <p:txBody>
          <a:bodyPr>
            <a:normAutofit/>
          </a:bodyPr>
          <a:lstStyle/>
          <a:p>
            <a:r>
              <a:rPr lang="en-US" dirty="0" smtClean="0"/>
              <a:t>Initial configuration via web page of a default switch</a:t>
            </a:r>
          </a:p>
          <a:p>
            <a:pPr lvl="1"/>
            <a:r>
              <a:rPr lang="en-US" dirty="0" smtClean="0"/>
              <a:t>Have a computer setup for DHCP</a:t>
            </a:r>
          </a:p>
          <a:p>
            <a:pPr lvl="1"/>
            <a:r>
              <a:rPr lang="en-US" dirty="0" smtClean="0"/>
              <a:t>Press express setup. An unused port will begin to blink green</a:t>
            </a:r>
          </a:p>
          <a:p>
            <a:pPr lvl="1"/>
            <a:r>
              <a:rPr lang="en-US" dirty="0" smtClean="0"/>
              <a:t>Plug computer into the blinking port</a:t>
            </a:r>
          </a:p>
          <a:p>
            <a:pPr lvl="1"/>
            <a:r>
              <a:rPr lang="en-US" dirty="0" smtClean="0"/>
              <a:t>Open a browser and enter the web address</a:t>
            </a:r>
          </a:p>
          <a:p>
            <a:pPr lvl="3"/>
            <a:r>
              <a:rPr lang="en-US" dirty="0" smtClean="0">
                <a:hlinkClick r:id="rId2"/>
              </a:rPr>
              <a:t>http</a:t>
            </a:r>
            <a:r>
              <a:rPr lang="en-US" dirty="0">
                <a:hlinkClick r:id="rId2"/>
              </a:rPr>
              <a:t>://</a:t>
            </a:r>
            <a:r>
              <a:rPr lang="en-US" dirty="0" smtClean="0">
                <a:hlinkClick r:id="rId2"/>
              </a:rPr>
              <a:t>169.254.0.1/express-setup.htm</a:t>
            </a:r>
            <a:endParaRPr lang="en-US" dirty="0"/>
          </a:p>
          <a:p>
            <a:pPr lvl="1"/>
            <a:r>
              <a:rPr lang="en-US" dirty="0" smtClean="0"/>
              <a:t>Default password is switch, leave username admin</a:t>
            </a:r>
          </a:p>
          <a:p>
            <a:pPr lvl="1"/>
            <a:r>
              <a:rPr lang="en-US" dirty="0" smtClean="0"/>
              <a:t>Fill in the desired configuration</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15</a:t>
            </a:fld>
            <a:endParaRPr lang="en-US"/>
          </a:p>
        </p:txBody>
      </p:sp>
    </p:spTree>
    <p:extLst>
      <p:ext uri="{BB962C8B-B14F-4D97-AF65-F5344CB8AC3E}">
        <p14:creationId xmlns:p14="http://schemas.microsoft.com/office/powerpoint/2010/main" val="1004034590"/>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Stratix</a:t>
            </a:r>
            <a:r>
              <a:rPr lang="en-US" dirty="0"/>
              <a:t> </a:t>
            </a:r>
            <a:r>
              <a:rPr lang="en-US" dirty="0" smtClean="0"/>
              <a:t>- Factory Reset</a:t>
            </a:r>
            <a:endParaRPr lang="en-US" dirty="0"/>
          </a:p>
        </p:txBody>
      </p:sp>
      <p:sp>
        <p:nvSpPr>
          <p:cNvPr id="14340" name="Rectangle 3"/>
          <p:cNvSpPr>
            <a:spLocks noGrp="1" noChangeArrowheads="1"/>
          </p:cNvSpPr>
          <p:nvPr>
            <p:ph idx="4294967295"/>
          </p:nvPr>
        </p:nvSpPr>
        <p:spPr>
          <a:xfrm>
            <a:off x="409575" y="1028700"/>
            <a:ext cx="7754122" cy="3886200"/>
          </a:xfrm>
          <a:prstGeom prst="rect">
            <a:avLst/>
          </a:prstGeom>
        </p:spPr>
        <p:txBody>
          <a:bodyPr>
            <a:normAutofit/>
          </a:bodyPr>
          <a:lstStyle/>
          <a:p>
            <a:r>
              <a:rPr lang="en-US" dirty="0"/>
              <a:t>O</a:t>
            </a:r>
            <a:r>
              <a:rPr lang="en-US" dirty="0" smtClean="0"/>
              <a:t>ne of the following methods can be used to reset a Stratix 5k/8k to factory defaults</a:t>
            </a:r>
          </a:p>
          <a:p>
            <a:pPr marL="432197" lvl="1" indent="0">
              <a:buNone/>
            </a:pPr>
            <a:endParaRPr lang="en-US" sz="600" dirty="0"/>
          </a:p>
          <a:p>
            <a:pPr lvl="1"/>
            <a:r>
              <a:rPr lang="en-US" dirty="0" smtClean="0"/>
              <a:t>Use a paper </a:t>
            </a:r>
            <a:r>
              <a:rPr lang="en-US" dirty="0"/>
              <a:t>clip </a:t>
            </a:r>
            <a:r>
              <a:rPr lang="en-US" dirty="0" smtClean="0"/>
              <a:t>to push Express </a:t>
            </a:r>
            <a:r>
              <a:rPr lang="en-US" dirty="0"/>
              <a:t>Setup </a:t>
            </a:r>
            <a:r>
              <a:rPr lang="en-US" dirty="0" smtClean="0"/>
              <a:t>hole during power up and wait until </a:t>
            </a:r>
            <a:r>
              <a:rPr lang="da-DK" dirty="0" smtClean="0"/>
              <a:t>EIP Mod</a:t>
            </a:r>
            <a:r>
              <a:rPr lang="da-DK" dirty="0"/>
              <a:t>, EIP Net, </a:t>
            </a:r>
            <a:r>
              <a:rPr lang="da-DK" dirty="0" smtClean="0"/>
              <a:t>Setup turn solid red to complete the reset</a:t>
            </a:r>
            <a:endParaRPr lang="en-US" dirty="0" smtClean="0"/>
          </a:p>
          <a:p>
            <a:pPr lvl="1"/>
            <a:r>
              <a:rPr lang="en-US" dirty="0" smtClean="0"/>
              <a:t>Web </a:t>
            </a:r>
            <a:r>
              <a:rPr lang="en-US" dirty="0"/>
              <a:t>page reset</a:t>
            </a:r>
          </a:p>
          <a:p>
            <a:pPr lvl="2"/>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16</a:t>
            </a:fld>
            <a:endParaRPr lang="en-US"/>
          </a:p>
        </p:txBody>
      </p:sp>
      <p:pic>
        <p:nvPicPr>
          <p:cNvPr id="2" name="Picture 1"/>
          <p:cNvPicPr>
            <a:picLocks noChangeAspect="1"/>
          </p:cNvPicPr>
          <p:nvPr/>
        </p:nvPicPr>
        <p:blipFill>
          <a:blip r:embed="rId2"/>
          <a:stretch>
            <a:fillRect/>
          </a:stretch>
        </p:blipFill>
        <p:spPr>
          <a:xfrm>
            <a:off x="4467102" y="3866757"/>
            <a:ext cx="3775798" cy="1120535"/>
          </a:xfrm>
          <a:prstGeom prst="rect">
            <a:avLst/>
          </a:prstGeom>
        </p:spPr>
      </p:pic>
    </p:spTree>
    <p:extLst>
      <p:ext uri="{BB962C8B-B14F-4D97-AF65-F5344CB8AC3E}">
        <p14:creationId xmlns:p14="http://schemas.microsoft.com/office/powerpoint/2010/main" val="3019882456"/>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Stratix</a:t>
            </a:r>
            <a:r>
              <a:rPr lang="en-US" dirty="0" smtClean="0"/>
              <a:t> - Unused ports</a:t>
            </a:r>
            <a:endParaRPr lang="en-US" dirty="0"/>
          </a:p>
        </p:txBody>
      </p:sp>
      <p:sp>
        <p:nvSpPr>
          <p:cNvPr id="14340" name="Rectangle 3"/>
          <p:cNvSpPr>
            <a:spLocks noGrp="1" noChangeArrowheads="1"/>
          </p:cNvSpPr>
          <p:nvPr>
            <p:ph idx="4294967295"/>
          </p:nvPr>
        </p:nvSpPr>
        <p:spPr>
          <a:xfrm>
            <a:off x="211095" y="1001412"/>
            <a:ext cx="4352667" cy="3886200"/>
          </a:xfrm>
          <a:prstGeom prst="rect">
            <a:avLst/>
          </a:prstGeom>
        </p:spPr>
        <p:txBody>
          <a:bodyPr/>
          <a:lstStyle/>
          <a:p>
            <a:r>
              <a:rPr lang="en-US" dirty="0" smtClean="0"/>
              <a:t>Turning off unused ports helps to prevent accidental misuse of ports </a:t>
            </a:r>
          </a:p>
          <a:p>
            <a:pPr lvl="1"/>
            <a:r>
              <a:rPr lang="en-US" dirty="0" smtClean="0"/>
              <a:t>Uncheck “Enable” on Administrative under Port Settings</a:t>
            </a:r>
          </a:p>
          <a:p>
            <a:pPr lvl="1"/>
            <a:r>
              <a:rPr lang="en-US" dirty="0" smtClean="0"/>
              <a:t>Can also use the</a:t>
            </a:r>
            <a:r>
              <a:rPr lang="en-US" dirty="0"/>
              <a:t> </a:t>
            </a:r>
            <a:r>
              <a:rPr lang="en-US" dirty="0" smtClean="0"/>
              <a:t>CLI interface “shutdown” command</a:t>
            </a:r>
          </a:p>
          <a:p>
            <a:pPr lvl="1"/>
            <a:endParaRPr lang="en-US" dirty="0" smtClean="0"/>
          </a:p>
        </p:txBody>
      </p:sp>
      <p:sp>
        <p:nvSpPr>
          <p:cNvPr id="6" name="Slide Number Placeholder 5"/>
          <p:cNvSpPr>
            <a:spLocks noGrp="1"/>
          </p:cNvSpPr>
          <p:nvPr>
            <p:ph type="sldNum" sz="quarter" idx="10"/>
          </p:nvPr>
        </p:nvSpPr>
        <p:spPr/>
        <p:txBody>
          <a:bodyPr/>
          <a:lstStyle/>
          <a:p>
            <a:fld id="{4458D7BB-C5F0-C74A-897E-AD5E99CA2DB6}" type="slidenum">
              <a:rPr lang="en-US" smtClean="0"/>
              <a:pPr/>
              <a:t>17</a:t>
            </a:fld>
            <a:endParaRPr lang="en-US"/>
          </a:p>
        </p:txBody>
      </p:sp>
      <p:pic>
        <p:nvPicPr>
          <p:cNvPr id="4" name="Picture 3"/>
          <p:cNvPicPr>
            <a:picLocks noChangeAspect="1"/>
          </p:cNvPicPr>
          <p:nvPr/>
        </p:nvPicPr>
        <p:blipFill>
          <a:blip r:embed="rId2"/>
          <a:stretch>
            <a:fillRect/>
          </a:stretch>
        </p:blipFill>
        <p:spPr>
          <a:xfrm>
            <a:off x="4492149" y="2262831"/>
            <a:ext cx="4343876" cy="2574651"/>
          </a:xfrm>
          <a:prstGeom prst="rect">
            <a:avLst/>
          </a:prstGeom>
        </p:spPr>
      </p:pic>
    </p:spTree>
    <p:extLst>
      <p:ext uri="{BB962C8B-B14F-4D97-AF65-F5344CB8AC3E}">
        <p14:creationId xmlns:p14="http://schemas.microsoft.com/office/powerpoint/2010/main" val="3127746711"/>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Routing Options In </a:t>
            </a:r>
            <a:r>
              <a:rPr lang="en-US" dirty="0" err="1" smtClean="0"/>
              <a:t>Stratix</a:t>
            </a:r>
            <a:r>
              <a:rPr lang="en-US" dirty="0" smtClean="0"/>
              <a:t> 5k/8k</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18</a:t>
            </a:fld>
            <a:endParaRPr lang="en-US"/>
          </a:p>
        </p:txBody>
      </p:sp>
      <p:sp>
        <p:nvSpPr>
          <p:cNvPr id="14340" name="Rectangle 3"/>
          <p:cNvSpPr>
            <a:spLocks noGrp="1" noChangeArrowheads="1"/>
          </p:cNvSpPr>
          <p:nvPr>
            <p:ph sz="quarter" idx="11"/>
          </p:nvPr>
        </p:nvSpPr>
        <p:spPr>
          <a:xfrm>
            <a:off x="190814" y="1568554"/>
            <a:ext cx="8763000" cy="3257550"/>
          </a:xfrm>
          <a:prstGeom prst="rect">
            <a:avLst/>
          </a:prstGeom>
        </p:spPr>
        <p:txBody>
          <a:bodyPr>
            <a:normAutofit fontScale="92500" lnSpcReduction="20000"/>
          </a:bodyPr>
          <a:lstStyle/>
          <a:p>
            <a:r>
              <a:rPr lang="en-US" dirty="0" smtClean="0"/>
              <a:t>Static routing supported</a:t>
            </a:r>
          </a:p>
          <a:p>
            <a:pPr lvl="1"/>
            <a:r>
              <a:rPr lang="en-US" dirty="0" smtClean="0"/>
              <a:t>Manually configured</a:t>
            </a:r>
          </a:p>
          <a:p>
            <a:r>
              <a:rPr lang="en-US" dirty="0" smtClean="0"/>
              <a:t>Connected routing supported</a:t>
            </a:r>
          </a:p>
          <a:p>
            <a:pPr lvl="1"/>
            <a:r>
              <a:rPr lang="en-US" dirty="0" smtClean="0"/>
              <a:t>All connected </a:t>
            </a:r>
            <a:r>
              <a:rPr lang="en-US" dirty="0" err="1" smtClean="0"/>
              <a:t>Vlans</a:t>
            </a:r>
            <a:r>
              <a:rPr lang="en-US" dirty="0" smtClean="0"/>
              <a:t> must have IP interface configured on one switch</a:t>
            </a:r>
          </a:p>
          <a:p>
            <a:r>
              <a:rPr lang="en-US" dirty="0" smtClean="0"/>
              <a:t>Dynamic routing supported in select versions</a:t>
            </a:r>
            <a:endParaRPr lang="en-US" dirty="0"/>
          </a:p>
          <a:p>
            <a:pPr lvl="1"/>
            <a:r>
              <a:rPr lang="en-US" dirty="0" smtClean="0"/>
              <a:t>Uses routing protocol to build routing tables</a:t>
            </a:r>
            <a:endParaRPr lang="en-US" dirty="0"/>
          </a:p>
          <a:p>
            <a:r>
              <a:rPr lang="en-US" dirty="0" smtClean="0"/>
              <a:t>See manual for more information:</a:t>
            </a:r>
            <a:endParaRPr lang="en-US" dirty="0"/>
          </a:p>
          <a:p>
            <a:pPr lvl="1"/>
            <a:r>
              <a:rPr lang="en-US" dirty="0">
                <a:hlinkClick r:id="rId2"/>
              </a:rPr>
              <a:t>http://literature.rockwellautomation.com/idc/groups/literature/documents/um/1783-um007_-</a:t>
            </a:r>
            <a:r>
              <a:rPr lang="en-US" dirty="0" smtClean="0">
                <a:hlinkClick r:id="rId2"/>
              </a:rPr>
              <a:t>en-p.pdf</a:t>
            </a:r>
            <a:endParaRPr lang="en-US" dirty="0" smtClean="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Stratix 5k/8k switches support routing (except 5100 wireless)</a:t>
            </a:r>
          </a:p>
        </p:txBody>
      </p:sp>
    </p:spTree>
    <p:extLst>
      <p:ext uri="{BB962C8B-B14F-4D97-AF65-F5344CB8AC3E}">
        <p14:creationId xmlns:p14="http://schemas.microsoft.com/office/powerpoint/2010/main" val="2206023237"/>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r>
            <a:br>
              <a:rPr lang="en-US" dirty="0" smtClean="0"/>
            </a:br>
            <a:r>
              <a:rPr lang="en-US" dirty="0" smtClean="0"/>
              <a:t>Stratix 5700 – DLR Added</a:t>
            </a:r>
            <a:endParaRPr lang="en-US" dirty="0"/>
          </a:p>
        </p:txBody>
      </p:sp>
      <p:sp>
        <p:nvSpPr>
          <p:cNvPr id="14340" name="Rectangle 3"/>
          <p:cNvSpPr>
            <a:spLocks noGrp="1" noChangeArrowheads="1"/>
          </p:cNvSpPr>
          <p:nvPr>
            <p:ph idx="4294967295"/>
          </p:nvPr>
        </p:nvSpPr>
        <p:spPr>
          <a:xfrm>
            <a:off x="190500" y="988718"/>
            <a:ext cx="6572250" cy="2304397"/>
          </a:xfrm>
          <a:prstGeom prst="rect">
            <a:avLst/>
          </a:prstGeom>
        </p:spPr>
        <p:txBody>
          <a:bodyPr/>
          <a:lstStyle/>
          <a:p>
            <a:r>
              <a:rPr lang="en-US" dirty="0"/>
              <a:t>Added to select Stratix 5700 </a:t>
            </a:r>
            <a:r>
              <a:rPr lang="en-US" dirty="0" smtClean="0"/>
              <a:t>models</a:t>
            </a:r>
          </a:p>
          <a:p>
            <a:pPr lvl="1"/>
            <a:r>
              <a:rPr lang="en-US" dirty="0" smtClean="0"/>
              <a:t>Minimum firmware version 15.2(3)EA1</a:t>
            </a:r>
          </a:p>
          <a:p>
            <a:r>
              <a:rPr lang="en-US" dirty="0" smtClean="0"/>
              <a:t>Not in all models of Stratix 5700, see Stratix manual</a:t>
            </a:r>
          </a:p>
          <a:p>
            <a:pPr lvl="1"/>
            <a:r>
              <a:rPr lang="en-US" dirty="0" smtClean="0">
                <a:hlinkClick r:id="rId2"/>
              </a:rPr>
              <a:t>http</a:t>
            </a:r>
            <a:r>
              <a:rPr lang="en-US" dirty="0">
                <a:hlinkClick r:id="rId2"/>
              </a:rPr>
              <a:t>://literature.rockwellautomation.com/idc/groups/literature/documents/um/1783-um007_-</a:t>
            </a:r>
            <a:r>
              <a:rPr lang="en-US" dirty="0" smtClean="0">
                <a:hlinkClick r:id="rId2"/>
              </a:rPr>
              <a:t>en-p.pdf</a:t>
            </a:r>
            <a:endParaRPr lang="en-US" dirty="0" smtClean="0"/>
          </a:p>
          <a:p>
            <a:endParaRPr lang="en-US" dirty="0" smtClean="0"/>
          </a:p>
          <a:p>
            <a:pPr lvl="1"/>
            <a:endParaRPr lang="en-US" dirty="0" smtClean="0"/>
          </a:p>
        </p:txBody>
      </p:sp>
      <p:sp>
        <p:nvSpPr>
          <p:cNvPr id="6" name="Slide Number Placeholder 5"/>
          <p:cNvSpPr>
            <a:spLocks noGrp="1"/>
          </p:cNvSpPr>
          <p:nvPr>
            <p:ph type="sldNum" sz="quarter" idx="10"/>
          </p:nvPr>
        </p:nvSpPr>
        <p:spPr/>
        <p:txBody>
          <a:bodyPr/>
          <a:lstStyle/>
          <a:p>
            <a:fld id="{4458D7BB-C5F0-C74A-897E-AD5E99CA2DB6}" type="slidenum">
              <a:rPr lang="en-US" smtClean="0"/>
              <a:pPr/>
              <a:t>19</a:t>
            </a:fld>
            <a:endParaRPr lang="en-US"/>
          </a:p>
        </p:txBody>
      </p:sp>
      <p:grpSp>
        <p:nvGrpSpPr>
          <p:cNvPr id="7" name="Group 6"/>
          <p:cNvGrpSpPr/>
          <p:nvPr/>
        </p:nvGrpSpPr>
        <p:grpSpPr>
          <a:xfrm>
            <a:off x="5438250" y="2882542"/>
            <a:ext cx="3172350" cy="1817149"/>
            <a:chOff x="4755809" y="3569906"/>
            <a:chExt cx="4229800" cy="2422864"/>
          </a:xfrm>
        </p:grpSpPr>
        <p:sp>
          <p:nvSpPr>
            <p:cNvPr id="8" name="Freeform 4"/>
            <p:cNvSpPr>
              <a:spLocks/>
            </p:cNvSpPr>
            <p:nvPr/>
          </p:nvSpPr>
          <p:spPr bwMode="auto">
            <a:xfrm>
              <a:off x="5718688" y="4339070"/>
              <a:ext cx="1204361" cy="1040477"/>
            </a:xfrm>
            <a:custGeom>
              <a:avLst/>
              <a:gdLst>
                <a:gd name="T0" fmla="*/ 0 w 1029"/>
                <a:gd name="T1" fmla="*/ 2147483647 h 701"/>
                <a:gd name="T2" fmla="*/ 0 w 1029"/>
                <a:gd name="T3" fmla="*/ 0 h 701"/>
                <a:gd name="T4" fmla="*/ 2147483647 w 1029"/>
                <a:gd name="T5" fmla="*/ 0 h 701"/>
                <a:gd name="T6" fmla="*/ 0 60000 65536"/>
                <a:gd name="T7" fmla="*/ 0 60000 65536"/>
                <a:gd name="T8" fmla="*/ 0 60000 65536"/>
              </a:gdLst>
              <a:ahLst/>
              <a:cxnLst>
                <a:cxn ang="T6">
                  <a:pos x="T0" y="T1"/>
                </a:cxn>
                <a:cxn ang="T7">
                  <a:pos x="T2" y="T3"/>
                </a:cxn>
                <a:cxn ang="T8">
                  <a:pos x="T4" y="T5"/>
                </a:cxn>
              </a:cxnLst>
              <a:rect l="0" t="0" r="r" b="b"/>
              <a:pathLst>
                <a:path w="1029" h="701">
                  <a:moveTo>
                    <a:pt x="0" y="701"/>
                  </a:moveTo>
                  <a:lnTo>
                    <a:pt x="0" y="0"/>
                  </a:lnTo>
                  <a:lnTo>
                    <a:pt x="1029" y="0"/>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sp>
          <p:nvSpPr>
            <p:cNvPr id="9" name="Freeform 5"/>
            <p:cNvSpPr>
              <a:spLocks/>
            </p:cNvSpPr>
            <p:nvPr/>
          </p:nvSpPr>
          <p:spPr bwMode="auto">
            <a:xfrm>
              <a:off x="7259445" y="4338890"/>
              <a:ext cx="1470144" cy="1044107"/>
            </a:xfrm>
            <a:custGeom>
              <a:avLst/>
              <a:gdLst>
                <a:gd name="T0" fmla="*/ 0 w 1029"/>
                <a:gd name="T1" fmla="*/ 0 h 706"/>
                <a:gd name="T2" fmla="*/ 2147483647 w 1029"/>
                <a:gd name="T3" fmla="*/ 0 h 706"/>
                <a:gd name="T4" fmla="*/ 2147483647 w 1029"/>
                <a:gd name="T5" fmla="*/ 2147483647 h 706"/>
                <a:gd name="T6" fmla="*/ 0 60000 65536"/>
                <a:gd name="T7" fmla="*/ 0 60000 65536"/>
                <a:gd name="T8" fmla="*/ 0 60000 65536"/>
              </a:gdLst>
              <a:ahLst/>
              <a:cxnLst>
                <a:cxn ang="T6">
                  <a:pos x="T0" y="T1"/>
                </a:cxn>
                <a:cxn ang="T7">
                  <a:pos x="T2" y="T3"/>
                </a:cxn>
                <a:cxn ang="T8">
                  <a:pos x="T4" y="T5"/>
                </a:cxn>
              </a:cxnLst>
              <a:rect l="0" t="0" r="r" b="b"/>
              <a:pathLst>
                <a:path w="1029" h="706">
                  <a:moveTo>
                    <a:pt x="0" y="0"/>
                  </a:moveTo>
                  <a:lnTo>
                    <a:pt x="1029" y="0"/>
                  </a:lnTo>
                  <a:lnTo>
                    <a:pt x="1029" y="706"/>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sp>
          <p:nvSpPr>
            <p:cNvPr id="10" name="Freeform 6"/>
            <p:cNvSpPr>
              <a:spLocks/>
            </p:cNvSpPr>
            <p:nvPr/>
          </p:nvSpPr>
          <p:spPr bwMode="auto">
            <a:xfrm>
              <a:off x="7638996" y="5052886"/>
              <a:ext cx="1010172" cy="326661"/>
            </a:xfrm>
            <a:custGeom>
              <a:avLst/>
              <a:gdLst>
                <a:gd name="T0" fmla="*/ 0 w 515"/>
                <a:gd name="T1" fmla="*/ 2147483647 h 220"/>
                <a:gd name="T2" fmla="*/ 0 w 515"/>
                <a:gd name="T3" fmla="*/ 0 h 220"/>
                <a:gd name="T4" fmla="*/ 2147483647 w 515"/>
                <a:gd name="T5" fmla="*/ 0 h 220"/>
                <a:gd name="T6" fmla="*/ 2147483647 w 515"/>
                <a:gd name="T7" fmla="*/ 2147483647 h 2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5" h="220">
                  <a:moveTo>
                    <a:pt x="0" y="220"/>
                  </a:moveTo>
                  <a:lnTo>
                    <a:pt x="0" y="0"/>
                  </a:lnTo>
                  <a:lnTo>
                    <a:pt x="515" y="0"/>
                  </a:lnTo>
                  <a:lnTo>
                    <a:pt x="515" y="220"/>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sp>
          <p:nvSpPr>
            <p:cNvPr id="11" name="Freeform 7"/>
            <p:cNvSpPr>
              <a:spLocks/>
            </p:cNvSpPr>
            <p:nvPr/>
          </p:nvSpPr>
          <p:spPr bwMode="auto">
            <a:xfrm>
              <a:off x="6721994" y="5052886"/>
              <a:ext cx="868944" cy="326661"/>
            </a:xfrm>
            <a:custGeom>
              <a:avLst/>
              <a:gdLst>
                <a:gd name="T0" fmla="*/ 0 w 514"/>
                <a:gd name="T1" fmla="*/ 2147483647 h 220"/>
                <a:gd name="T2" fmla="*/ 0 w 514"/>
                <a:gd name="T3" fmla="*/ 0 h 220"/>
                <a:gd name="T4" fmla="*/ 2147483647 w 514"/>
                <a:gd name="T5" fmla="*/ 0 h 220"/>
                <a:gd name="T6" fmla="*/ 2147483647 w 514"/>
                <a:gd name="T7" fmla="*/ 2147483647 h 2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4" h="220">
                  <a:moveTo>
                    <a:pt x="0" y="220"/>
                  </a:moveTo>
                  <a:lnTo>
                    <a:pt x="0" y="0"/>
                  </a:lnTo>
                  <a:lnTo>
                    <a:pt x="514" y="0"/>
                  </a:lnTo>
                  <a:lnTo>
                    <a:pt x="514" y="220"/>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sp>
          <p:nvSpPr>
            <p:cNvPr id="12" name="Freeform 8"/>
            <p:cNvSpPr>
              <a:spLocks/>
            </p:cNvSpPr>
            <p:nvPr/>
          </p:nvSpPr>
          <p:spPr bwMode="auto">
            <a:xfrm>
              <a:off x="5776552" y="5052886"/>
              <a:ext cx="896405" cy="326661"/>
            </a:xfrm>
            <a:custGeom>
              <a:avLst/>
              <a:gdLst>
                <a:gd name="T0" fmla="*/ 0 w 514"/>
                <a:gd name="T1" fmla="*/ 2147483647 h 220"/>
                <a:gd name="T2" fmla="*/ 0 w 514"/>
                <a:gd name="T3" fmla="*/ 0 h 220"/>
                <a:gd name="T4" fmla="*/ 2147483647 w 514"/>
                <a:gd name="T5" fmla="*/ 0 h 220"/>
                <a:gd name="T6" fmla="*/ 2147483647 w 514"/>
                <a:gd name="T7" fmla="*/ 2147483647 h 2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4" h="220">
                  <a:moveTo>
                    <a:pt x="0" y="220"/>
                  </a:moveTo>
                  <a:lnTo>
                    <a:pt x="0" y="0"/>
                  </a:lnTo>
                  <a:lnTo>
                    <a:pt x="514" y="0"/>
                  </a:lnTo>
                  <a:lnTo>
                    <a:pt x="514" y="220"/>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sp>
          <p:nvSpPr>
            <p:cNvPr id="13" name="Freeform 13"/>
            <p:cNvSpPr>
              <a:spLocks/>
            </p:cNvSpPr>
            <p:nvPr/>
          </p:nvSpPr>
          <p:spPr bwMode="auto">
            <a:xfrm>
              <a:off x="6923048" y="4195097"/>
              <a:ext cx="263821" cy="143973"/>
            </a:xfrm>
            <a:custGeom>
              <a:avLst/>
              <a:gdLst>
                <a:gd name="T0" fmla="*/ 0 w 225"/>
                <a:gd name="T1" fmla="*/ 2147483647 h 97"/>
                <a:gd name="T2" fmla="*/ 2147483647 w 225"/>
                <a:gd name="T3" fmla="*/ 2147483647 h 97"/>
                <a:gd name="T4" fmla="*/ 2147483647 w 225"/>
                <a:gd name="T5" fmla="*/ 0 h 97"/>
                <a:gd name="T6" fmla="*/ 0 60000 65536"/>
                <a:gd name="T7" fmla="*/ 0 60000 65536"/>
                <a:gd name="T8" fmla="*/ 0 60000 65536"/>
              </a:gdLst>
              <a:ahLst/>
              <a:cxnLst>
                <a:cxn ang="T6">
                  <a:pos x="T0" y="T1"/>
                </a:cxn>
                <a:cxn ang="T7">
                  <a:pos x="T2" y="T3"/>
                </a:cxn>
                <a:cxn ang="T8">
                  <a:pos x="T4" y="T5"/>
                </a:cxn>
              </a:cxnLst>
              <a:rect l="0" t="0" r="r" b="b"/>
              <a:pathLst>
                <a:path w="225" h="97">
                  <a:moveTo>
                    <a:pt x="0" y="97"/>
                  </a:moveTo>
                  <a:lnTo>
                    <a:pt x="225" y="97"/>
                  </a:lnTo>
                  <a:lnTo>
                    <a:pt x="225" y="0"/>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pic>
          <p:nvPicPr>
            <p:cNvPr id="14" name="Picture 129"/>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530384" y="5391646"/>
              <a:ext cx="379550" cy="56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5" name="Picture 129"/>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435980" y="5379547"/>
              <a:ext cx="379550" cy="56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6" name="Rectangle 21"/>
            <p:cNvSpPr>
              <a:spLocks noChangeArrowheads="1"/>
            </p:cNvSpPr>
            <p:nvPr/>
          </p:nvSpPr>
          <p:spPr bwMode="auto">
            <a:xfrm>
              <a:off x="5607863" y="4572572"/>
              <a:ext cx="182419" cy="217774"/>
            </a:xfrm>
            <a:prstGeom prst="rect">
              <a:avLst/>
            </a:prstGeom>
            <a:solidFill>
              <a:schemeClr val="bg1"/>
            </a:solidFill>
            <a:ln>
              <a:noFill/>
            </a:ln>
            <a:effectLst/>
            <a:extLst>
              <a:ext uri="{91240B29-F687-4F45-9708-019B960494DF}">
                <a14:hiddenLine xmlns:a14="http://schemas.microsoft.com/office/drawing/2010/main" w="9525">
                  <a:solidFill>
                    <a:srgbClr val="CF0E30"/>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wrap="none" anchor="ctr"/>
            <a:lstStyle/>
            <a:p>
              <a:endParaRPr lang="en-US" sz="1350" dirty="0"/>
            </a:p>
          </p:txBody>
        </p:sp>
        <p:sp>
          <p:nvSpPr>
            <p:cNvPr id="17" name="Line 22"/>
            <p:cNvSpPr>
              <a:spLocks noChangeShapeType="1"/>
            </p:cNvSpPr>
            <p:nvPr/>
          </p:nvSpPr>
          <p:spPr bwMode="auto">
            <a:xfrm>
              <a:off x="5537249" y="4579831"/>
              <a:ext cx="194188" cy="0"/>
            </a:xfrm>
            <a:prstGeom prst="line">
              <a:avLst/>
            </a:prstGeom>
            <a:noFill/>
            <a:ln w="38100">
              <a:solidFill>
                <a:srgbClr val="CF0E3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7C081D"/>
                    </a:outerShdw>
                  </a:effectLst>
                </a14:hiddenEffects>
              </a:ext>
            </a:extLst>
          </p:spPr>
          <p:txBody>
            <a:bodyPr/>
            <a:lstStyle/>
            <a:p>
              <a:endParaRPr lang="en-US" sz="1350" dirty="0"/>
            </a:p>
          </p:txBody>
        </p:sp>
        <p:sp>
          <p:nvSpPr>
            <p:cNvPr id="18" name="Line 23"/>
            <p:cNvSpPr>
              <a:spLocks noChangeShapeType="1"/>
            </p:cNvSpPr>
            <p:nvPr/>
          </p:nvSpPr>
          <p:spPr bwMode="auto">
            <a:xfrm>
              <a:off x="5531364" y="4797606"/>
              <a:ext cx="194188" cy="0"/>
            </a:xfrm>
            <a:prstGeom prst="line">
              <a:avLst/>
            </a:prstGeom>
            <a:noFill/>
            <a:ln w="38100">
              <a:solidFill>
                <a:srgbClr val="CF0E3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7C081D"/>
                    </a:outerShdw>
                  </a:effectLst>
                </a14:hiddenEffects>
              </a:ext>
            </a:extLst>
          </p:spPr>
          <p:txBody>
            <a:bodyPr/>
            <a:lstStyle/>
            <a:p>
              <a:endParaRPr lang="en-US" sz="1350" dirty="0"/>
            </a:p>
          </p:txBody>
        </p:sp>
        <p:sp>
          <p:nvSpPr>
            <p:cNvPr id="19" name="Rectangle 30"/>
            <p:cNvSpPr>
              <a:spLocks noChangeArrowheads="1"/>
            </p:cNvSpPr>
            <p:nvPr/>
          </p:nvSpPr>
          <p:spPr bwMode="auto">
            <a:xfrm>
              <a:off x="4907421" y="4987610"/>
              <a:ext cx="754481"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825" dirty="0">
                  <a:solidFill>
                    <a:schemeClr val="bg2"/>
                  </a:solidFill>
                  <a:latin typeface="Arial" pitchFamily="34" charset="0"/>
                  <a:ea typeface="MS PGothic" pitchFamily="34" charset="-128"/>
                  <a:cs typeface="Arial" pitchFamily="34" charset="0"/>
                </a:rPr>
                <a:t>Stratix 5700</a:t>
              </a:r>
            </a:p>
            <a:p>
              <a:pPr algn="ctr"/>
              <a:endParaRPr lang="en-US" sz="1350" dirty="0">
                <a:solidFill>
                  <a:schemeClr val="bg2"/>
                </a:solidFill>
                <a:latin typeface="Arial" pitchFamily="34" charset="0"/>
                <a:ea typeface="MS PGothic" pitchFamily="34" charset="-128"/>
                <a:cs typeface="Arial" pitchFamily="34" charset="0"/>
              </a:endParaRPr>
            </a:p>
          </p:txBody>
        </p:sp>
        <p:grpSp>
          <p:nvGrpSpPr>
            <p:cNvPr id="20" name="Group 19"/>
            <p:cNvGrpSpPr/>
            <p:nvPr/>
          </p:nvGrpSpPr>
          <p:grpSpPr>
            <a:xfrm rot="16200000">
              <a:off x="5158333" y="4172682"/>
              <a:ext cx="378537" cy="56883"/>
              <a:chOff x="2620963" y="3427742"/>
              <a:chExt cx="496693" cy="92075"/>
            </a:xfrm>
          </p:grpSpPr>
          <p:sp>
            <p:nvSpPr>
              <p:cNvPr id="32" name="Freeform 39"/>
              <p:cNvSpPr>
                <a:spLocks/>
              </p:cNvSpPr>
              <p:nvPr/>
            </p:nvSpPr>
            <p:spPr bwMode="auto">
              <a:xfrm>
                <a:off x="2987481" y="3427742"/>
                <a:ext cx="130175" cy="92075"/>
              </a:xfrm>
              <a:custGeom>
                <a:avLst/>
                <a:gdLst>
                  <a:gd name="T0" fmla="*/ 0 w 69"/>
                  <a:gd name="T1" fmla="*/ 0 h 47"/>
                  <a:gd name="T2" fmla="*/ 2147483647 w 69"/>
                  <a:gd name="T3" fmla="*/ 2147483647 h 47"/>
                  <a:gd name="T4" fmla="*/ 0 w 69"/>
                  <a:gd name="T5" fmla="*/ 2147483647 h 47"/>
                  <a:gd name="T6" fmla="*/ 0 w 69"/>
                  <a:gd name="T7" fmla="*/ 0 h 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47">
                    <a:moveTo>
                      <a:pt x="0" y="0"/>
                    </a:moveTo>
                    <a:lnTo>
                      <a:pt x="69" y="24"/>
                    </a:lnTo>
                    <a:lnTo>
                      <a:pt x="0" y="47"/>
                    </a:lnTo>
                    <a:lnTo>
                      <a:pt x="0" y="0"/>
                    </a:lnTo>
                    <a:close/>
                  </a:path>
                </a:pathLst>
              </a:custGeom>
              <a:solidFill>
                <a:schemeClr val="hlink"/>
              </a:solidFill>
              <a:ln w="9525">
                <a:solidFill>
                  <a:schemeClr val="hlink"/>
                </a:solidFill>
                <a:round/>
                <a:headEnd/>
                <a:tailEnd/>
              </a:ln>
            </p:spPr>
            <p:txBody>
              <a:bodyPr/>
              <a:lstStyle/>
              <a:p>
                <a:endParaRPr lang="en-US" sz="1350" dirty="0"/>
              </a:p>
            </p:txBody>
          </p:sp>
          <p:sp>
            <p:nvSpPr>
              <p:cNvPr id="33" name="Line 40"/>
              <p:cNvSpPr>
                <a:spLocks noChangeShapeType="1"/>
              </p:cNvSpPr>
              <p:nvPr/>
            </p:nvSpPr>
            <p:spPr bwMode="auto">
              <a:xfrm>
                <a:off x="2620963" y="3473783"/>
                <a:ext cx="461962" cy="0"/>
              </a:xfrm>
              <a:prstGeom prst="line">
                <a:avLst/>
              </a:prstGeom>
              <a:noFill/>
              <a:ln w="12700" cap="sq">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wrap="none" anchor="ctr">
                <a:spAutoFit/>
              </a:bodyPr>
              <a:lstStyle/>
              <a:p>
                <a:endParaRPr lang="en-US" sz="1350" dirty="0"/>
              </a:p>
            </p:txBody>
          </p:sp>
        </p:grpSp>
        <p:sp>
          <p:nvSpPr>
            <p:cNvPr id="21" name="Freeform 63"/>
            <p:cNvSpPr>
              <a:spLocks/>
            </p:cNvSpPr>
            <p:nvPr/>
          </p:nvSpPr>
          <p:spPr bwMode="auto">
            <a:xfrm flipH="1">
              <a:off x="7247676" y="4196307"/>
              <a:ext cx="263822" cy="143973"/>
            </a:xfrm>
            <a:custGeom>
              <a:avLst/>
              <a:gdLst>
                <a:gd name="T0" fmla="*/ 0 w 225"/>
                <a:gd name="T1" fmla="*/ 2147483647 h 97"/>
                <a:gd name="T2" fmla="*/ 2147483647 w 225"/>
                <a:gd name="T3" fmla="*/ 2147483647 h 97"/>
                <a:gd name="T4" fmla="*/ 2147483647 w 225"/>
                <a:gd name="T5" fmla="*/ 0 h 97"/>
                <a:gd name="T6" fmla="*/ 0 60000 65536"/>
                <a:gd name="T7" fmla="*/ 0 60000 65536"/>
                <a:gd name="T8" fmla="*/ 0 60000 65536"/>
              </a:gdLst>
              <a:ahLst/>
              <a:cxnLst>
                <a:cxn ang="T6">
                  <a:pos x="T0" y="T1"/>
                </a:cxn>
                <a:cxn ang="T7">
                  <a:pos x="T2" y="T3"/>
                </a:cxn>
                <a:cxn ang="T8">
                  <a:pos x="T4" y="T5"/>
                </a:cxn>
              </a:cxnLst>
              <a:rect l="0" t="0" r="r" b="b"/>
              <a:pathLst>
                <a:path w="225" h="97">
                  <a:moveTo>
                    <a:pt x="0" y="97"/>
                  </a:moveTo>
                  <a:lnTo>
                    <a:pt x="225" y="97"/>
                  </a:lnTo>
                  <a:lnTo>
                    <a:pt x="225" y="0"/>
                  </a:lnTo>
                </a:path>
              </a:pathLst>
            </a:custGeom>
            <a:noFill/>
            <a:ln w="38100" cap="rnd" cmpd="sng">
              <a:solidFill>
                <a:srgbClr val="CF0E3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1350" dirty="0"/>
            </a:p>
          </p:txBody>
        </p:sp>
        <p:sp>
          <p:nvSpPr>
            <p:cNvPr id="22" name="Rectangle 20"/>
            <p:cNvSpPr>
              <a:spLocks noChangeArrowheads="1"/>
            </p:cNvSpPr>
            <p:nvPr/>
          </p:nvSpPr>
          <p:spPr bwMode="auto">
            <a:xfrm>
              <a:off x="5568636" y="5817515"/>
              <a:ext cx="65402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25" dirty="0">
                  <a:solidFill>
                    <a:schemeClr val="bg2"/>
                  </a:solidFill>
                  <a:latin typeface="Arial" pitchFamily="34" charset="0"/>
                  <a:ea typeface="MS PGothic" pitchFamily="34" charset="-128"/>
                  <a:cs typeface="Arial" pitchFamily="34" charset="0"/>
                </a:rPr>
                <a:t>POINT I/O</a:t>
              </a:r>
            </a:p>
          </p:txBody>
        </p:sp>
        <p:sp>
          <p:nvSpPr>
            <p:cNvPr id="23" name="Rectangle 28"/>
            <p:cNvSpPr>
              <a:spLocks noChangeArrowheads="1"/>
            </p:cNvSpPr>
            <p:nvPr/>
          </p:nvSpPr>
          <p:spPr bwMode="auto">
            <a:xfrm>
              <a:off x="7492866" y="5817515"/>
              <a:ext cx="65402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25" dirty="0">
                  <a:solidFill>
                    <a:schemeClr val="bg2"/>
                  </a:solidFill>
                  <a:latin typeface="Arial" pitchFamily="34" charset="0"/>
                  <a:ea typeface="MS PGothic" pitchFamily="34" charset="-128"/>
                  <a:cs typeface="Arial" pitchFamily="34" charset="0"/>
                </a:rPr>
                <a:t>POINT I/O</a:t>
              </a:r>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5552" y="4403115"/>
              <a:ext cx="294832" cy="494165"/>
            </a:xfrm>
            <a:prstGeom prst="rect">
              <a:avLst/>
            </a:prstGeom>
          </p:spPr>
        </p:pic>
        <p:sp>
          <p:nvSpPr>
            <p:cNvPr id="25" name="Rectangle 31"/>
            <p:cNvSpPr>
              <a:spLocks noChangeArrowheads="1"/>
            </p:cNvSpPr>
            <p:nvPr/>
          </p:nvSpPr>
          <p:spPr bwMode="auto">
            <a:xfrm>
              <a:off x="6753324" y="3569906"/>
              <a:ext cx="906232"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825" dirty="0">
                  <a:solidFill>
                    <a:schemeClr val="bg2"/>
                  </a:solidFill>
                  <a:latin typeface="Arial" pitchFamily="34" charset="0"/>
                  <a:ea typeface="MS PGothic" pitchFamily="34" charset="-128"/>
                  <a:cs typeface="Arial" pitchFamily="34" charset="0"/>
                </a:rPr>
                <a:t>CompactLogix</a:t>
              </a:r>
            </a:p>
            <a:p>
              <a:pPr algn="ctr"/>
              <a:r>
                <a:rPr lang="en-US" sz="825" dirty="0">
                  <a:solidFill>
                    <a:schemeClr val="bg2"/>
                  </a:solidFill>
                  <a:latin typeface="Arial" pitchFamily="34" charset="0"/>
                  <a:ea typeface="MS PGothic" pitchFamily="34" charset="-128"/>
                  <a:cs typeface="Arial" pitchFamily="34" charset="0"/>
                </a:rPr>
                <a:t>Controller</a:t>
              </a:r>
              <a:endParaRPr lang="en-US" sz="1350" dirty="0">
                <a:solidFill>
                  <a:schemeClr val="bg2"/>
                </a:solidFill>
                <a:latin typeface="Arial" pitchFamily="34" charset="0"/>
                <a:ea typeface="MS PGothic" pitchFamily="34" charset="-128"/>
                <a:cs typeface="Arial" pitchFamily="34" charset="0"/>
              </a:endParaRPr>
            </a:p>
          </p:txBody>
        </p:sp>
        <p:sp>
          <p:nvSpPr>
            <p:cNvPr id="26" name="Rectangle 29"/>
            <p:cNvSpPr>
              <a:spLocks noChangeArrowheads="1"/>
            </p:cNvSpPr>
            <p:nvPr/>
          </p:nvSpPr>
          <p:spPr bwMode="auto">
            <a:xfrm>
              <a:off x="8316622" y="5777733"/>
              <a:ext cx="6689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25" dirty="0">
                  <a:solidFill>
                    <a:schemeClr val="bg2"/>
                  </a:solidFill>
                  <a:latin typeface="Arial" pitchFamily="34" charset="0"/>
                  <a:ea typeface="MS PGothic" pitchFamily="34" charset="-128"/>
                  <a:cs typeface="Arial" pitchFamily="34" charset="0"/>
                </a:rPr>
                <a:t>PowerFlex</a:t>
              </a:r>
            </a:p>
          </p:txBody>
        </p:sp>
        <p:pic>
          <p:nvPicPr>
            <p:cNvPr id="2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83970" y="5168249"/>
              <a:ext cx="203690" cy="52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gray">
            <a:xfrm>
              <a:off x="6944139" y="3862113"/>
              <a:ext cx="530791" cy="353969"/>
            </a:xfrm>
            <a:prstGeom prst="rect">
              <a:avLst/>
            </a:prstGeom>
            <a:noFill/>
            <a:ln>
              <a:noFill/>
            </a:ln>
            <a:effectLst/>
            <a:extLst>
              <a:ext uri="{909E8E84-426E-40DD-AFC4-6F175D3DCCD1}">
                <a14:hiddenFill xmlns:a14="http://schemas.microsoft.com/office/drawing/2010/main">
                  <a:solidFill>
                    <a:srgbClr val="4FB3CE"/>
                  </a:solidFill>
                </a14:hiddenFill>
              </a:ext>
              <a:ext uri="{91240B29-F687-4F45-9708-019B960494DF}">
                <a14:hiddenLine xmlns:a14="http://schemas.microsoft.com/office/drawing/2010/main" w="12700" cap="flat" cmpd="sng" algn="ctr">
                  <a:solidFill>
                    <a:schemeClr val="bg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pic>
        <p:sp>
          <p:nvSpPr>
            <p:cNvPr id="29" name="Rectangle 27"/>
            <p:cNvSpPr>
              <a:spLocks noChangeArrowheads="1"/>
            </p:cNvSpPr>
            <p:nvPr/>
          </p:nvSpPr>
          <p:spPr bwMode="auto">
            <a:xfrm>
              <a:off x="6434800" y="5823493"/>
              <a:ext cx="9318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25" dirty="0">
                  <a:solidFill>
                    <a:srgbClr val="000000"/>
                  </a:solidFill>
                  <a:latin typeface="Arial" pitchFamily="34" charset="0"/>
                  <a:ea typeface="MS PGothic" pitchFamily="34" charset="-128"/>
                  <a:cs typeface="Arial" pitchFamily="34" charset="0"/>
                </a:rPr>
                <a:t>ArmorPoint I/O</a:t>
              </a:r>
            </a:p>
          </p:txBody>
        </p:sp>
        <p:pic>
          <p:nvPicPr>
            <p:cNvPr id="3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a:stretch/>
          </p:blipFill>
          <p:spPr bwMode="auto">
            <a:xfrm>
              <a:off x="6630631" y="5337805"/>
              <a:ext cx="475305" cy="299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Oval 30"/>
            <p:cNvSpPr/>
            <p:nvPr/>
          </p:nvSpPr>
          <p:spPr bwMode="auto">
            <a:xfrm>
              <a:off x="4755809" y="4242419"/>
              <a:ext cx="1120567" cy="1030070"/>
            </a:xfrm>
            <a:prstGeom prst="ellipse">
              <a:avLst/>
            </a:prstGeom>
            <a:noFill/>
            <a:ln>
              <a:solidFill>
                <a:srgbClr val="003EA2"/>
              </a:solidFill>
              <a:headEnd/>
              <a:tailEnd/>
            </a:ln>
            <a:effectLst/>
            <a:scene3d>
              <a:camera prst="obliqueTopRigh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wrap="none" rtlCol="0" anchor="ctr">
              <a:prstTxWarp prst="textNoShape">
                <a:avLst/>
              </a:prstTxWarp>
            </a:bodyPr>
            <a:lstStyle/>
            <a:p>
              <a:pPr algn="ctr" defTabSz="685800" eaLnBrk="0" fontAlgn="base" hangingPunct="0">
                <a:spcBef>
                  <a:spcPct val="0"/>
                </a:spcBef>
                <a:spcAft>
                  <a:spcPct val="0"/>
                </a:spcAft>
              </a:pPr>
              <a:endParaRPr lang="en-US">
                <a:solidFill>
                  <a:schemeClr val="tx1"/>
                </a:solidFill>
                <a:latin typeface="Arial" charset="0"/>
              </a:endParaRPr>
            </a:p>
          </p:txBody>
        </p:sp>
      </p:grpSp>
    </p:spTree>
    <p:extLst>
      <p:ext uri="{BB962C8B-B14F-4D97-AF65-F5344CB8AC3E}">
        <p14:creationId xmlns:p14="http://schemas.microsoft.com/office/powerpoint/2010/main" val="202097540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r>
            <a:br>
              <a:rPr lang="en-US" dirty="0" smtClean="0"/>
            </a:br>
            <a:r>
              <a:rPr lang="en-US" dirty="0" smtClean="0"/>
              <a:t>Introduction</a:t>
            </a:r>
            <a:endParaRPr lang="en-US" dirty="0"/>
          </a:p>
        </p:txBody>
      </p:sp>
      <p:sp>
        <p:nvSpPr>
          <p:cNvPr id="14340" name="Rectangle 3"/>
          <p:cNvSpPr>
            <a:spLocks noGrp="1" noChangeArrowheads="1"/>
          </p:cNvSpPr>
          <p:nvPr>
            <p:ph idx="4294967295"/>
          </p:nvPr>
        </p:nvSpPr>
        <p:spPr>
          <a:xfrm>
            <a:off x="354805" y="979375"/>
            <a:ext cx="7524159" cy="4037126"/>
          </a:xfrm>
          <a:prstGeom prst="rect">
            <a:avLst/>
          </a:prstGeom>
        </p:spPr>
        <p:txBody>
          <a:bodyPr>
            <a:normAutofit/>
          </a:bodyPr>
          <a:lstStyle/>
          <a:p>
            <a:r>
              <a:rPr lang="en-US" dirty="0" smtClean="0"/>
              <a:t>The purpose of this section of the EtherNet/IP Book of Knowledge is to point out information in “notes” type of sections that may be new or useful in regards to:</a:t>
            </a:r>
          </a:p>
          <a:p>
            <a:pPr lvl="1"/>
            <a:r>
              <a:rPr lang="en-US" dirty="0" smtClean="0"/>
              <a:t>Networking</a:t>
            </a:r>
          </a:p>
          <a:p>
            <a:pPr lvl="1"/>
            <a:r>
              <a:rPr lang="en-US" dirty="0" smtClean="0"/>
              <a:t>Switches</a:t>
            </a:r>
          </a:p>
          <a:p>
            <a:pPr lvl="1"/>
            <a:r>
              <a:rPr lang="en-US" dirty="0" smtClean="0"/>
              <a:t>Messaging and communications</a:t>
            </a:r>
          </a:p>
        </p:txBody>
      </p:sp>
      <p:sp>
        <p:nvSpPr>
          <p:cNvPr id="6" name="Slide Number Placeholder 5"/>
          <p:cNvSpPr>
            <a:spLocks noGrp="1"/>
          </p:cNvSpPr>
          <p:nvPr>
            <p:ph type="sldNum" sz="quarter" idx="10"/>
          </p:nvPr>
        </p:nvSpPr>
        <p:spPr/>
        <p:txBody>
          <a:bodyPr/>
          <a:lstStyle/>
          <a:p>
            <a:fld id="{4458D7BB-C5F0-C74A-897E-AD5E99CA2DB6}" type="slidenum">
              <a:rPr lang="en-US" smtClean="0"/>
              <a:pPr/>
              <a:t>2</a:t>
            </a:fld>
            <a:endParaRPr lang="en-US"/>
          </a:p>
        </p:txBody>
      </p:sp>
    </p:spTree>
    <p:extLst>
      <p:ext uri="{BB962C8B-B14F-4D97-AF65-F5344CB8AC3E}">
        <p14:creationId xmlns:p14="http://schemas.microsoft.com/office/powerpoint/2010/main" val="3760864376"/>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DLR - Configuring Stratix 5400/5700</a:t>
            </a:r>
            <a:endParaRPr lang="en-US" dirty="0"/>
          </a:p>
        </p:txBody>
      </p:sp>
      <p:sp>
        <p:nvSpPr>
          <p:cNvPr id="14340" name="Rectangle 3"/>
          <p:cNvSpPr>
            <a:spLocks noGrp="1" noChangeArrowheads="1"/>
          </p:cNvSpPr>
          <p:nvPr>
            <p:ph idx="4294967295"/>
          </p:nvPr>
        </p:nvSpPr>
        <p:spPr>
          <a:xfrm>
            <a:off x="1301948" y="1016001"/>
            <a:ext cx="6572250" cy="2558227"/>
          </a:xfrm>
          <a:prstGeom prst="rect">
            <a:avLst/>
          </a:prstGeom>
        </p:spPr>
        <p:txBody>
          <a:bodyPr>
            <a:normAutofit/>
          </a:bodyPr>
          <a:lstStyle/>
          <a:p>
            <a:r>
              <a:rPr lang="en-US" dirty="0" smtClean="0"/>
              <a:t>Can be enabled through web browser (Device Manager)</a:t>
            </a:r>
          </a:p>
        </p:txBody>
      </p:sp>
      <p:sp>
        <p:nvSpPr>
          <p:cNvPr id="6" name="Slide Number Placeholder 5"/>
          <p:cNvSpPr>
            <a:spLocks noGrp="1"/>
          </p:cNvSpPr>
          <p:nvPr>
            <p:ph type="sldNum" sz="quarter" idx="10"/>
          </p:nvPr>
        </p:nvSpPr>
        <p:spPr/>
        <p:txBody>
          <a:bodyPr/>
          <a:lstStyle/>
          <a:p>
            <a:fld id="{4458D7BB-C5F0-C74A-897E-AD5E99CA2DB6}" type="slidenum">
              <a:rPr lang="en-US" smtClean="0"/>
              <a:pPr/>
              <a:t>20</a:t>
            </a:fld>
            <a:endParaRPr lang="en-US" dirty="0"/>
          </a:p>
        </p:txBody>
      </p:sp>
      <p:pic>
        <p:nvPicPr>
          <p:cNvPr id="2" name="Picture 1"/>
          <p:cNvPicPr>
            <a:picLocks noChangeAspect="1"/>
          </p:cNvPicPr>
          <p:nvPr/>
        </p:nvPicPr>
        <p:blipFill>
          <a:blip r:embed="rId2"/>
          <a:stretch>
            <a:fillRect/>
          </a:stretch>
        </p:blipFill>
        <p:spPr>
          <a:xfrm>
            <a:off x="2227574" y="2072037"/>
            <a:ext cx="4720999" cy="2223328"/>
          </a:xfrm>
          <a:prstGeom prst="rect">
            <a:avLst/>
          </a:prstGeom>
        </p:spPr>
      </p:pic>
    </p:spTree>
    <p:extLst>
      <p:ext uri="{BB962C8B-B14F-4D97-AF65-F5344CB8AC3E}">
        <p14:creationId xmlns:p14="http://schemas.microsoft.com/office/powerpoint/2010/main" val="625902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DLR</a:t>
            </a:r>
            <a:r>
              <a:rPr lang="en-US" dirty="0"/>
              <a:t> </a:t>
            </a:r>
            <a:r>
              <a:rPr lang="en-US" dirty="0" smtClean="0"/>
              <a:t>- Configuring </a:t>
            </a:r>
            <a:r>
              <a:rPr lang="en-US" dirty="0"/>
              <a:t>Stratix </a:t>
            </a:r>
            <a:r>
              <a:rPr lang="en-US" dirty="0" smtClean="0"/>
              <a:t>5400/5700</a:t>
            </a:r>
            <a:endParaRPr lang="en-US" dirty="0"/>
          </a:p>
        </p:txBody>
      </p:sp>
      <p:sp>
        <p:nvSpPr>
          <p:cNvPr id="14340" name="Rectangle 3"/>
          <p:cNvSpPr>
            <a:spLocks noGrp="1" noChangeArrowheads="1"/>
          </p:cNvSpPr>
          <p:nvPr>
            <p:ph idx="4294967295"/>
          </p:nvPr>
        </p:nvSpPr>
        <p:spPr>
          <a:xfrm>
            <a:off x="313407" y="1016002"/>
            <a:ext cx="6572250" cy="3595755"/>
          </a:xfrm>
          <a:prstGeom prst="rect">
            <a:avLst/>
          </a:prstGeom>
        </p:spPr>
        <p:txBody>
          <a:bodyPr>
            <a:normAutofit/>
          </a:bodyPr>
          <a:lstStyle/>
          <a:p>
            <a:r>
              <a:rPr lang="en-US" dirty="0" smtClean="0"/>
              <a:t>Choose Supervisor</a:t>
            </a:r>
          </a:p>
          <a:p>
            <a:r>
              <a:rPr lang="en-US" dirty="0" smtClean="0"/>
              <a:t>Choose desired ports</a:t>
            </a:r>
          </a:p>
          <a:p>
            <a:r>
              <a:rPr lang="en-US" dirty="0" smtClean="0"/>
              <a:t>Unless instructed otherwise, leave:</a:t>
            </a:r>
          </a:p>
          <a:p>
            <a:pPr lvl="1"/>
            <a:r>
              <a:rPr lang="en-US" dirty="0" smtClean="0"/>
              <a:t>Interval at 400us</a:t>
            </a:r>
          </a:p>
          <a:p>
            <a:pPr lvl="1"/>
            <a:r>
              <a:rPr lang="en-US" dirty="0" smtClean="0"/>
              <a:t>Timeout at 1960</a:t>
            </a:r>
          </a:p>
          <a:p>
            <a:pPr lvl="1"/>
            <a:r>
              <a:rPr lang="en-US" dirty="0" smtClean="0"/>
              <a:t>Precedence at 0</a:t>
            </a:r>
          </a:p>
          <a:p>
            <a:pPr lvl="1"/>
            <a:r>
              <a:rPr lang="en-US" dirty="0" err="1" smtClean="0"/>
              <a:t>Vlan</a:t>
            </a:r>
            <a:r>
              <a:rPr lang="en-US" dirty="0" smtClean="0"/>
              <a:t> id at 0</a:t>
            </a:r>
          </a:p>
        </p:txBody>
      </p:sp>
      <p:sp>
        <p:nvSpPr>
          <p:cNvPr id="6" name="Slide Number Placeholder 5"/>
          <p:cNvSpPr>
            <a:spLocks noGrp="1"/>
          </p:cNvSpPr>
          <p:nvPr>
            <p:ph type="sldNum" sz="quarter" idx="10"/>
          </p:nvPr>
        </p:nvSpPr>
        <p:spPr/>
        <p:txBody>
          <a:bodyPr/>
          <a:lstStyle/>
          <a:p>
            <a:fld id="{4458D7BB-C5F0-C74A-897E-AD5E99CA2DB6}" type="slidenum">
              <a:rPr lang="en-US" smtClean="0"/>
              <a:pPr/>
              <a:t>21</a:t>
            </a:fld>
            <a:endParaRPr lang="en-US" dirty="0"/>
          </a:p>
        </p:txBody>
      </p:sp>
      <p:pic>
        <p:nvPicPr>
          <p:cNvPr id="4" name="Picture 3"/>
          <p:cNvPicPr>
            <a:picLocks noChangeAspect="1"/>
          </p:cNvPicPr>
          <p:nvPr/>
        </p:nvPicPr>
        <p:blipFill>
          <a:blip r:embed="rId2"/>
          <a:stretch>
            <a:fillRect/>
          </a:stretch>
        </p:blipFill>
        <p:spPr>
          <a:xfrm>
            <a:off x="5377328" y="2239826"/>
            <a:ext cx="2651990" cy="2371931"/>
          </a:xfrm>
          <a:prstGeom prst="rect">
            <a:avLst/>
          </a:prstGeom>
        </p:spPr>
      </p:pic>
    </p:spTree>
    <p:extLst>
      <p:ext uri="{BB962C8B-B14F-4D97-AF65-F5344CB8AC3E}">
        <p14:creationId xmlns:p14="http://schemas.microsoft.com/office/powerpoint/2010/main" val="1583092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37161"/>
            <a:ext cx="7269892" cy="685799"/>
          </a:xfrm>
        </p:spPr>
        <p:txBody>
          <a:bodyPr/>
          <a:lstStyle/>
          <a:p>
            <a:r>
              <a:rPr lang="en-US" dirty="0" err="1" smtClean="0"/>
              <a:t>Stratix</a:t>
            </a:r>
            <a:r>
              <a:rPr lang="en-US" dirty="0" smtClean="0"/>
              <a:t> 5k/8k - </a:t>
            </a:r>
            <a:r>
              <a:rPr lang="en-US" dirty="0" err="1" smtClean="0"/>
              <a:t>RSLinx</a:t>
            </a:r>
            <a:r>
              <a:rPr lang="en-US" dirty="0" smtClean="0"/>
              <a:t> </a:t>
            </a:r>
            <a:r>
              <a:rPr lang="en-US" dirty="0"/>
              <a:t>Directed </a:t>
            </a:r>
            <a:r>
              <a:rPr lang="en-US" dirty="0" smtClean="0"/>
              <a:t>Broadcast</a:t>
            </a:r>
            <a:endParaRPr lang="en-US" dirty="0"/>
          </a:p>
        </p:txBody>
      </p:sp>
      <p:sp>
        <p:nvSpPr>
          <p:cNvPr id="14340" name="Rectangle 3"/>
          <p:cNvSpPr>
            <a:spLocks noGrp="1" noChangeArrowheads="1"/>
          </p:cNvSpPr>
          <p:nvPr>
            <p:ph idx="4294967295"/>
          </p:nvPr>
        </p:nvSpPr>
        <p:spPr>
          <a:xfrm>
            <a:off x="263612" y="1028700"/>
            <a:ext cx="4211264" cy="3886200"/>
          </a:xfrm>
          <a:prstGeom prst="rect">
            <a:avLst/>
          </a:prstGeom>
        </p:spPr>
        <p:txBody>
          <a:bodyPr>
            <a:normAutofit fontScale="92500" lnSpcReduction="10000"/>
          </a:bodyPr>
          <a:lstStyle/>
          <a:p>
            <a:r>
              <a:rPr lang="en-US" dirty="0" smtClean="0"/>
              <a:t>RSLinx directed broadcasts need to be allowed by the switch. Use the Ethernet/IP driver in RSLinx and configure it similar to the following assuming the devices are on a 192.168.1.x network</a:t>
            </a:r>
            <a:br>
              <a:rPr lang="en-US" dirty="0" smtClean="0"/>
            </a:br>
            <a:endParaRPr lang="en-US" dirty="0" smtClean="0"/>
          </a:p>
          <a:p>
            <a:r>
              <a:rPr lang="en-US" dirty="0" smtClean="0"/>
              <a:t>Use the </a:t>
            </a:r>
            <a:r>
              <a:rPr lang="en-US" dirty="0" err="1" smtClean="0"/>
              <a:t>ip</a:t>
            </a:r>
            <a:r>
              <a:rPr lang="en-US" dirty="0" smtClean="0"/>
              <a:t> routing and </a:t>
            </a:r>
            <a:r>
              <a:rPr lang="en-US" dirty="0" err="1" smtClean="0"/>
              <a:t>ip</a:t>
            </a:r>
            <a:r>
              <a:rPr lang="en-US" dirty="0" smtClean="0"/>
              <a:t> directed-broadcast CLI command on the switch to enable remote broadcasts on the </a:t>
            </a:r>
            <a:r>
              <a:rPr lang="en-US" dirty="0" err="1" smtClean="0"/>
              <a:t>Vlan</a:t>
            </a:r>
            <a:r>
              <a:rPr lang="en-US" dirty="0" smtClean="0"/>
              <a:t> with the devices to be browsed</a:t>
            </a:r>
          </a:p>
          <a:p>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22</a:t>
            </a:fld>
            <a:endParaRPr lang="en-US"/>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6886" y="1028700"/>
            <a:ext cx="2723956"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descr="C:\Users\bkyer\AppData\Local\Temp\SNAGHTMLa46cb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8163" y="3078955"/>
            <a:ext cx="3607594" cy="1835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081372"/>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Stratix </a:t>
            </a:r>
            <a:r>
              <a:rPr lang="en-US" dirty="0"/>
              <a:t>5k/8k </a:t>
            </a:r>
            <a:r>
              <a:rPr lang="en-US" dirty="0" smtClean="0"/>
              <a:t>- Port Status</a:t>
            </a:r>
            <a:endParaRPr lang="en-US" dirty="0"/>
          </a:p>
        </p:txBody>
      </p:sp>
      <p:sp>
        <p:nvSpPr>
          <p:cNvPr id="14340" name="Rectangle 3"/>
          <p:cNvSpPr>
            <a:spLocks noGrp="1" noChangeArrowheads="1"/>
          </p:cNvSpPr>
          <p:nvPr>
            <p:ph idx="4294967295"/>
          </p:nvPr>
        </p:nvSpPr>
        <p:spPr>
          <a:xfrm>
            <a:off x="409575" y="1028700"/>
            <a:ext cx="6572250" cy="1861457"/>
          </a:xfrm>
          <a:prstGeom prst="rect">
            <a:avLst/>
          </a:prstGeom>
        </p:spPr>
        <p:txBody>
          <a:bodyPr>
            <a:normAutofit/>
          </a:bodyPr>
          <a:lstStyle/>
          <a:p>
            <a:r>
              <a:rPr lang="en-US" dirty="0" smtClean="0"/>
              <a:t>Can check port status via device manager Dashboard</a:t>
            </a:r>
          </a:p>
          <a:p>
            <a:r>
              <a:rPr lang="en-US" dirty="0" smtClean="0"/>
              <a:t>Can also check port status via CLI</a:t>
            </a:r>
          </a:p>
          <a:p>
            <a:pPr lvl="1"/>
            <a:r>
              <a:rPr lang="en-US" dirty="0" smtClean="0"/>
              <a:t>Show </a:t>
            </a:r>
            <a:r>
              <a:rPr lang="en-US" dirty="0" err="1" smtClean="0"/>
              <a:t>ip</a:t>
            </a:r>
            <a:r>
              <a:rPr lang="en-US" dirty="0" smtClean="0"/>
              <a:t> </a:t>
            </a:r>
            <a:r>
              <a:rPr lang="en-US" dirty="0" err="1" smtClean="0"/>
              <a:t>int</a:t>
            </a:r>
            <a:r>
              <a:rPr lang="en-US" dirty="0" smtClean="0"/>
              <a:t> brief</a:t>
            </a:r>
          </a:p>
          <a:p>
            <a:pPr lvl="2"/>
            <a:r>
              <a:rPr lang="en-US" dirty="0" smtClean="0"/>
              <a:t>Port should say Up </a:t>
            </a:r>
            <a:r>
              <a:rPr lang="en-US" dirty="0" err="1" smtClean="0"/>
              <a:t>Up</a:t>
            </a:r>
            <a:r>
              <a:rPr lang="en-US" dirty="0" smtClean="0"/>
              <a:t> if operating</a:t>
            </a:r>
          </a:p>
          <a:p>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23</a:t>
            </a:fld>
            <a:endParaRPr lang="en-US"/>
          </a:p>
        </p:txBody>
      </p:sp>
      <p:pic>
        <p:nvPicPr>
          <p:cNvPr id="2" name="Picture 1"/>
          <p:cNvPicPr>
            <a:picLocks noChangeAspect="1"/>
          </p:cNvPicPr>
          <p:nvPr/>
        </p:nvPicPr>
        <p:blipFill>
          <a:blip r:embed="rId2"/>
          <a:stretch>
            <a:fillRect/>
          </a:stretch>
        </p:blipFill>
        <p:spPr>
          <a:xfrm>
            <a:off x="1876682" y="3095897"/>
            <a:ext cx="4720999" cy="1560330"/>
          </a:xfrm>
          <a:prstGeom prst="rect">
            <a:avLst/>
          </a:prstGeom>
        </p:spPr>
      </p:pic>
    </p:spTree>
    <p:extLst>
      <p:ext uri="{BB962C8B-B14F-4D97-AF65-F5344CB8AC3E}">
        <p14:creationId xmlns:p14="http://schemas.microsoft.com/office/powerpoint/2010/main" val="1512682511"/>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Multicast Notes</a:t>
            </a:r>
            <a:endParaRPr lang="en-US" dirty="0"/>
          </a:p>
        </p:txBody>
      </p:sp>
    </p:spTree>
    <p:extLst>
      <p:ext uri="{BB962C8B-B14F-4D97-AF65-F5344CB8AC3E}">
        <p14:creationId xmlns:p14="http://schemas.microsoft.com/office/powerpoint/2010/main" val="3618484810"/>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Multicast - IGMP </a:t>
            </a:r>
            <a:r>
              <a:rPr lang="en-US" dirty="0" smtClean="0"/>
              <a:t>Control</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25</a:t>
            </a:fld>
            <a:endParaRPr lang="en-US"/>
          </a:p>
        </p:txBody>
      </p:sp>
      <p:sp>
        <p:nvSpPr>
          <p:cNvPr id="14340" name="Rectangle 3"/>
          <p:cNvSpPr>
            <a:spLocks noGrp="1" noChangeArrowheads="1"/>
          </p:cNvSpPr>
          <p:nvPr>
            <p:ph sz="quarter" idx="11"/>
          </p:nvPr>
        </p:nvSpPr>
        <p:spPr>
          <a:xfrm>
            <a:off x="152400" y="1657350"/>
            <a:ext cx="8763000" cy="3257550"/>
          </a:xfrm>
          <a:prstGeom prst="rect">
            <a:avLst/>
          </a:prstGeom>
        </p:spPr>
        <p:txBody>
          <a:bodyPr/>
          <a:lstStyle/>
          <a:p>
            <a:r>
              <a:rPr lang="en-US" dirty="0"/>
              <a:t>Select IGMP Snooping on all switches</a:t>
            </a:r>
          </a:p>
          <a:p>
            <a:r>
              <a:rPr lang="en-US" dirty="0" smtClean="0"/>
              <a:t>Enable </a:t>
            </a:r>
            <a:r>
              <a:rPr lang="en-US" dirty="0"/>
              <a:t>IGMP querier on all </a:t>
            </a:r>
            <a:r>
              <a:rPr lang="en-US" dirty="0" smtClean="0"/>
              <a:t>v2 switches</a:t>
            </a:r>
          </a:p>
          <a:p>
            <a:pPr lvl="1"/>
            <a:r>
              <a:rPr lang="en-US" dirty="0" smtClean="0"/>
              <a:t>Note</a:t>
            </a:r>
            <a:r>
              <a:rPr lang="en-US" dirty="0"/>
              <a:t>: With version 2, all the switches will negotiate and the lowest IP address will be the IGMP querier.  IGMP v1 enabled queriers will not negotiate, so avoid v1 </a:t>
            </a:r>
            <a:r>
              <a:rPr lang="en-US" dirty="0" smtClean="0"/>
              <a:t>queriers</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Recommendations</a:t>
            </a:r>
          </a:p>
        </p:txBody>
      </p:sp>
    </p:spTree>
    <p:extLst>
      <p:ext uri="{BB962C8B-B14F-4D97-AF65-F5344CB8AC3E}">
        <p14:creationId xmlns:p14="http://schemas.microsoft.com/office/powerpoint/2010/main" val="1614028907"/>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Multicast - IGMP Querier Compatibility</a:t>
            </a:r>
          </a:p>
        </p:txBody>
      </p:sp>
      <p:sp>
        <p:nvSpPr>
          <p:cNvPr id="6" name="Slide Number Placeholder 5"/>
          <p:cNvSpPr>
            <a:spLocks noGrp="1"/>
          </p:cNvSpPr>
          <p:nvPr>
            <p:ph type="sldNum" sz="quarter" idx="10"/>
          </p:nvPr>
        </p:nvSpPr>
        <p:spPr/>
        <p:txBody>
          <a:bodyPr/>
          <a:lstStyle/>
          <a:p>
            <a:fld id="{4458D7BB-C5F0-C74A-897E-AD5E99CA2DB6}" type="slidenum">
              <a:rPr lang="en-US" smtClean="0"/>
              <a:pPr/>
              <a:t>26</a:t>
            </a:fld>
            <a:endParaRPr lang="en-US"/>
          </a:p>
        </p:txBody>
      </p:sp>
      <p:sp>
        <p:nvSpPr>
          <p:cNvPr id="14340" name="Rectangle 3"/>
          <p:cNvSpPr>
            <a:spLocks noGrp="1" noChangeArrowheads="1"/>
          </p:cNvSpPr>
          <p:nvPr>
            <p:ph sz="quarter" idx="11"/>
          </p:nvPr>
        </p:nvSpPr>
        <p:spPr>
          <a:xfrm>
            <a:off x="152400" y="1482810"/>
            <a:ext cx="8763000" cy="3432089"/>
          </a:xfrm>
          <a:prstGeom prst="rect">
            <a:avLst/>
          </a:prstGeom>
        </p:spPr>
        <p:txBody>
          <a:bodyPr>
            <a:normAutofit fontScale="92500" lnSpcReduction="20000"/>
          </a:bodyPr>
          <a:lstStyle/>
          <a:p>
            <a:r>
              <a:rPr lang="en-US" dirty="0"/>
              <a:t>Version </a:t>
            </a:r>
            <a:r>
              <a:rPr lang="en-US" dirty="0" smtClean="0"/>
              <a:t>1</a:t>
            </a:r>
            <a:endParaRPr lang="en-US" dirty="0"/>
          </a:p>
          <a:p>
            <a:pPr lvl="1"/>
            <a:r>
              <a:rPr lang="en-US" sz="1800" dirty="0" smtClean="0"/>
              <a:t>Uses a fixed querier</a:t>
            </a:r>
          </a:p>
          <a:p>
            <a:pPr lvl="1"/>
            <a:r>
              <a:rPr lang="en-US" sz="1800" dirty="0" smtClean="0"/>
              <a:t>While there are joins, there are no leaves. Groups leave by timeout</a:t>
            </a:r>
          </a:p>
          <a:p>
            <a:r>
              <a:rPr lang="en-US" dirty="0"/>
              <a:t>Version 2</a:t>
            </a:r>
          </a:p>
          <a:p>
            <a:pPr lvl="1"/>
            <a:r>
              <a:rPr lang="en-US" sz="1800" dirty="0"/>
              <a:t>Is a superset of version 1.  Version 2 added a Leave function whereas v1 handled this with a </a:t>
            </a:r>
            <a:r>
              <a:rPr lang="en-US" sz="1800" dirty="0" smtClean="0"/>
              <a:t>timeout</a:t>
            </a:r>
          </a:p>
          <a:p>
            <a:pPr lvl="1"/>
            <a:r>
              <a:rPr lang="en-US" sz="1800" dirty="0" smtClean="0"/>
              <a:t>Multiple </a:t>
            </a:r>
            <a:r>
              <a:rPr lang="en-US" sz="1800" dirty="0"/>
              <a:t>queriers will </a:t>
            </a:r>
            <a:r>
              <a:rPr lang="en-US" sz="1800" dirty="0" smtClean="0"/>
              <a:t>negotiate</a:t>
            </a:r>
          </a:p>
          <a:p>
            <a:pPr lvl="1"/>
            <a:r>
              <a:rPr lang="en-US" sz="1800" dirty="0" smtClean="0"/>
              <a:t>Interoperability between v1 and v2 includes </a:t>
            </a:r>
            <a:r>
              <a:rPr lang="en-US" sz="1800" dirty="0"/>
              <a:t>consideration of a number of factors such as the network mix of querier version and host IGMP version.  However, there are some simple statements such as IGMPv1 multicast consumers will work with IGMP v2 </a:t>
            </a:r>
            <a:r>
              <a:rPr lang="en-US" sz="1800" dirty="0" smtClean="0"/>
              <a:t>queries</a:t>
            </a:r>
          </a:p>
          <a:p>
            <a:r>
              <a:rPr lang="en-US" dirty="0" smtClean="0"/>
              <a:t>Version 3</a:t>
            </a:r>
            <a:endParaRPr lang="en-US" dirty="0"/>
          </a:p>
          <a:p>
            <a:pPr lvl="1"/>
            <a:r>
              <a:rPr lang="en-US" sz="1800" dirty="0" smtClean="0"/>
              <a:t>As with V2, V3 queriers should be backwards compatible with V1 and V2 multicast consumers</a:t>
            </a:r>
            <a:endParaRPr lang="en-US" sz="1800"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Recommendations</a:t>
            </a:r>
          </a:p>
        </p:txBody>
      </p:sp>
    </p:spTree>
    <p:extLst>
      <p:ext uri="{BB962C8B-B14F-4D97-AF65-F5344CB8AC3E}">
        <p14:creationId xmlns:p14="http://schemas.microsoft.com/office/powerpoint/2010/main" val="4145546269"/>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CIP and TCP </a:t>
            </a:r>
            <a:r>
              <a:rPr lang="en-US" dirty="0" smtClean="0"/>
              <a:t>Timeout Notes</a:t>
            </a:r>
            <a:endParaRPr lang="en-US" dirty="0"/>
          </a:p>
        </p:txBody>
      </p:sp>
    </p:spTree>
    <p:extLst>
      <p:ext uri="{BB962C8B-B14F-4D97-AF65-F5344CB8AC3E}">
        <p14:creationId xmlns:p14="http://schemas.microsoft.com/office/powerpoint/2010/main" val="2884419771"/>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28</a:t>
            </a:fld>
            <a:endParaRPr lang="en-US"/>
          </a:p>
        </p:txBody>
      </p:sp>
      <p:sp>
        <p:nvSpPr>
          <p:cNvPr id="14340" name="Rectangle 3"/>
          <p:cNvSpPr>
            <a:spLocks noGrp="1" noChangeArrowheads="1"/>
          </p:cNvSpPr>
          <p:nvPr>
            <p:ph sz="quarter" idx="11"/>
          </p:nvPr>
        </p:nvSpPr>
        <p:spPr>
          <a:xfrm>
            <a:off x="152400" y="1139190"/>
            <a:ext cx="8763000" cy="3257550"/>
          </a:xfrm>
          <a:prstGeom prst="rect">
            <a:avLst/>
          </a:prstGeom>
        </p:spPr>
        <p:txBody>
          <a:bodyPr/>
          <a:lstStyle/>
          <a:p>
            <a:r>
              <a:rPr lang="en-US" dirty="0"/>
              <a:t>Without any activity, TCP connections will close </a:t>
            </a:r>
            <a:r>
              <a:rPr lang="en-US" dirty="0" smtClean="0"/>
              <a:t>in about 2 minutes</a:t>
            </a:r>
            <a:endParaRPr lang="en-US" dirty="0"/>
          </a:p>
          <a:p>
            <a:r>
              <a:rPr lang="en-US" dirty="0"/>
              <a:t>Closing TCP connections sooner, could be desirable for different </a:t>
            </a:r>
            <a:r>
              <a:rPr lang="en-US" dirty="0" smtClean="0"/>
              <a:t>reasons</a:t>
            </a:r>
          </a:p>
          <a:p>
            <a:pPr lvl="1"/>
            <a:r>
              <a:rPr lang="en-US" dirty="0" smtClean="0"/>
              <a:t>TCP </a:t>
            </a:r>
            <a:r>
              <a:rPr lang="en-US" dirty="0"/>
              <a:t>keep-</a:t>
            </a:r>
            <a:r>
              <a:rPr lang="en-US" dirty="0" err="1"/>
              <a:t>alives</a:t>
            </a:r>
            <a:r>
              <a:rPr lang="en-US" dirty="0"/>
              <a:t> will reduce the network bandwidth on a slow link (</a:t>
            </a:r>
            <a:r>
              <a:rPr lang="en-US" dirty="0" smtClean="0"/>
              <a:t>19.2Kbaud, VPN, Wireless)</a:t>
            </a:r>
          </a:p>
          <a:p>
            <a:pPr lvl="1"/>
            <a:r>
              <a:rPr lang="en-US" dirty="0" smtClean="0"/>
              <a:t>Reduce bandwidth in case there is a monetary charge for data</a:t>
            </a:r>
            <a:endParaRPr lang="en-US" dirty="0"/>
          </a:p>
          <a:p>
            <a:endParaRPr lang="en-US" dirty="0"/>
          </a:p>
        </p:txBody>
      </p:sp>
    </p:spTree>
    <p:extLst>
      <p:ext uri="{BB962C8B-B14F-4D97-AF65-F5344CB8AC3E}">
        <p14:creationId xmlns:p14="http://schemas.microsoft.com/office/powerpoint/2010/main" val="3508765544"/>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29</a:t>
            </a:fld>
            <a:endParaRPr lang="en-US"/>
          </a:p>
        </p:txBody>
      </p:sp>
      <p:sp>
        <p:nvSpPr>
          <p:cNvPr id="14340" name="Rectangle 3"/>
          <p:cNvSpPr>
            <a:spLocks noGrp="1" noChangeArrowheads="1"/>
          </p:cNvSpPr>
          <p:nvPr>
            <p:ph sz="quarter" idx="11"/>
          </p:nvPr>
        </p:nvSpPr>
        <p:spPr>
          <a:xfrm>
            <a:off x="152400" y="1251098"/>
            <a:ext cx="8763000" cy="3907644"/>
          </a:xfrm>
          <a:prstGeom prst="rect">
            <a:avLst/>
          </a:prstGeom>
        </p:spPr>
        <p:txBody>
          <a:bodyPr>
            <a:normAutofit/>
          </a:bodyPr>
          <a:lstStyle/>
          <a:p>
            <a:r>
              <a:rPr lang="en-US" dirty="0" smtClean="0"/>
              <a:t>MSG </a:t>
            </a:r>
            <a:r>
              <a:rPr lang="en-US" dirty="0"/>
              <a:t>timeout </a:t>
            </a:r>
            <a:endParaRPr lang="en-US" dirty="0" smtClean="0"/>
          </a:p>
          <a:p>
            <a:pPr lvl="2"/>
            <a:r>
              <a:rPr lang="en-US" dirty="0"/>
              <a:t>User </a:t>
            </a:r>
            <a:r>
              <a:rPr lang="en-US" dirty="0" smtClean="0"/>
              <a:t>configurable - Default </a:t>
            </a:r>
            <a:r>
              <a:rPr lang="en-US" dirty="0"/>
              <a:t>30 </a:t>
            </a:r>
            <a:r>
              <a:rPr lang="en-US" dirty="0" smtClean="0"/>
              <a:t>seconds</a:t>
            </a:r>
          </a:p>
          <a:p>
            <a:r>
              <a:rPr lang="en-US" dirty="0" smtClean="0"/>
              <a:t>TCP retransmission timers</a:t>
            </a:r>
          </a:p>
          <a:p>
            <a:pPr lvl="2"/>
            <a:r>
              <a:rPr lang="en-US" dirty="0" smtClean="0"/>
              <a:t>Not </a:t>
            </a:r>
            <a:r>
              <a:rPr lang="en-US" dirty="0"/>
              <a:t>user </a:t>
            </a:r>
            <a:r>
              <a:rPr lang="en-US" dirty="0" smtClean="0"/>
              <a:t>configurable - Retransmission </a:t>
            </a:r>
            <a:r>
              <a:rPr lang="en-US" dirty="0"/>
              <a:t>occurs if a TCP ACK is not </a:t>
            </a:r>
            <a:r>
              <a:rPr lang="en-US" dirty="0" smtClean="0"/>
              <a:t>received</a:t>
            </a:r>
            <a:endParaRPr lang="en-US" dirty="0"/>
          </a:p>
          <a:p>
            <a:r>
              <a:rPr lang="en-US" dirty="0"/>
              <a:t>TCP keep-alive timer </a:t>
            </a:r>
          </a:p>
          <a:p>
            <a:pPr lvl="2"/>
            <a:r>
              <a:rPr lang="en-US" dirty="0"/>
              <a:t>Not user </a:t>
            </a:r>
            <a:r>
              <a:rPr lang="en-US" dirty="0" smtClean="0"/>
              <a:t>configurable - Occurs </a:t>
            </a:r>
            <a:r>
              <a:rPr lang="en-US" dirty="0"/>
              <a:t>if there is no TCP traffic (user or retransmission)</a:t>
            </a:r>
          </a:p>
          <a:p>
            <a:r>
              <a:rPr lang="en-US" dirty="0" smtClean="0"/>
              <a:t>CIP </a:t>
            </a:r>
            <a:r>
              <a:rPr lang="en-US" dirty="0"/>
              <a:t>inactivity </a:t>
            </a:r>
            <a:r>
              <a:rPr lang="en-US" dirty="0" smtClean="0"/>
              <a:t>timer</a:t>
            </a:r>
          </a:p>
          <a:p>
            <a:pPr lvl="2"/>
            <a:r>
              <a:rPr lang="en-US" dirty="0" smtClean="0"/>
              <a:t>User configurable (in MSG path) for unconnected CIP messages</a:t>
            </a:r>
          </a:p>
          <a:p>
            <a:pPr lvl="2"/>
            <a:r>
              <a:rPr lang="en-US" dirty="0" smtClean="0"/>
              <a:t>Effectively </a:t>
            </a:r>
            <a:r>
              <a:rPr lang="en-US" dirty="0"/>
              <a:t>closes a TCP connection if no </a:t>
            </a:r>
            <a:r>
              <a:rPr lang="en-US" dirty="0" smtClean="0"/>
              <a:t>activity</a:t>
            </a:r>
            <a:endParaRPr lang="en-US" dirty="0"/>
          </a:p>
        </p:txBody>
      </p:sp>
      <p:sp>
        <p:nvSpPr>
          <p:cNvPr id="8" name="TextBox 7"/>
          <p:cNvSpPr txBox="1"/>
          <p:nvPr/>
        </p:nvSpPr>
        <p:spPr>
          <a:xfrm>
            <a:off x="69207" y="876222"/>
            <a:ext cx="8686175" cy="461665"/>
          </a:xfrm>
          <a:prstGeom prst="rect">
            <a:avLst/>
          </a:prstGeom>
          <a:noFill/>
        </p:spPr>
        <p:txBody>
          <a:bodyPr wrap="square" rtlCol="0">
            <a:spAutoFit/>
          </a:bodyPr>
          <a:lstStyle/>
          <a:p>
            <a:r>
              <a:rPr lang="en-US" sz="2400" dirty="0"/>
              <a:t>There are 4 timers associated with MSG </a:t>
            </a:r>
            <a:r>
              <a:rPr lang="en-US" sz="2400" dirty="0" smtClean="0"/>
              <a:t>instructions</a:t>
            </a:r>
            <a:endParaRPr lang="en-US" sz="2400" dirty="0"/>
          </a:p>
        </p:txBody>
      </p:sp>
    </p:spTree>
    <p:extLst>
      <p:ext uri="{BB962C8B-B14F-4D97-AF65-F5344CB8AC3E}">
        <p14:creationId xmlns:p14="http://schemas.microsoft.com/office/powerpoint/2010/main" val="3598934979"/>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Network Notes</a:t>
            </a:r>
            <a:endParaRPr lang="en-US" dirty="0"/>
          </a:p>
        </p:txBody>
      </p:sp>
    </p:spTree>
    <p:extLst>
      <p:ext uri="{BB962C8B-B14F-4D97-AF65-F5344CB8AC3E}">
        <p14:creationId xmlns:p14="http://schemas.microsoft.com/office/powerpoint/2010/main" val="807175162"/>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30</a:t>
            </a:fld>
            <a:endParaRPr lang="en-US"/>
          </a:p>
        </p:txBody>
      </p:sp>
      <p:sp>
        <p:nvSpPr>
          <p:cNvPr id="14340" name="Rectangle 3"/>
          <p:cNvSpPr>
            <a:spLocks noGrp="1" noChangeArrowheads="1"/>
          </p:cNvSpPr>
          <p:nvPr>
            <p:ph sz="quarter" idx="11"/>
          </p:nvPr>
        </p:nvSpPr>
        <p:spPr>
          <a:xfrm>
            <a:off x="152400" y="1110186"/>
            <a:ext cx="8763000" cy="3877106"/>
          </a:xfrm>
          <a:prstGeom prst="rect">
            <a:avLst/>
          </a:prstGeom>
        </p:spPr>
        <p:txBody>
          <a:bodyPr>
            <a:normAutofit/>
          </a:bodyPr>
          <a:lstStyle/>
          <a:p>
            <a:r>
              <a:rPr lang="en-US" dirty="0"/>
              <a:t>CIP inactivity </a:t>
            </a:r>
            <a:r>
              <a:rPr lang="en-US" dirty="0" smtClean="0"/>
              <a:t>timeout to close TCP connection</a:t>
            </a:r>
            <a:endParaRPr lang="en-US" dirty="0"/>
          </a:p>
          <a:p>
            <a:pPr lvl="2"/>
            <a:r>
              <a:rPr lang="en-US" dirty="0" smtClean="0"/>
              <a:t>The </a:t>
            </a:r>
            <a:r>
              <a:rPr lang="en-US" dirty="0"/>
              <a:t>CIP inactivity timeout can be configured in 1 sec increments from 1 sec to </a:t>
            </a:r>
            <a:r>
              <a:rPr lang="en-US" dirty="0" err="1"/>
              <a:t>approx</a:t>
            </a:r>
            <a:r>
              <a:rPr lang="en-US" dirty="0"/>
              <a:t> 120 sec. This can be specified in the MSG Path of the TCP originator. The default is 120 seconds.  See next slide for an </a:t>
            </a:r>
            <a:r>
              <a:rPr lang="en-US" dirty="0" smtClean="0"/>
              <a:t>example</a:t>
            </a:r>
            <a:endParaRPr lang="en-US" dirty="0"/>
          </a:p>
          <a:p>
            <a:pPr lvl="2"/>
            <a:r>
              <a:rPr lang="en-US" dirty="0"/>
              <a:t>If this timeout occurs, the TCP connection will be closed by the </a:t>
            </a:r>
            <a:r>
              <a:rPr lang="en-US" dirty="0" smtClean="0"/>
              <a:t>originator</a:t>
            </a:r>
            <a:endParaRPr lang="en-US" dirty="0"/>
          </a:p>
          <a:p>
            <a:pPr lvl="2"/>
            <a:r>
              <a:rPr lang="en-US" dirty="0"/>
              <a:t>If this timeout is specified in a CIP connected MSG, it is </a:t>
            </a:r>
            <a:r>
              <a:rPr lang="en-US" dirty="0" smtClean="0"/>
              <a:t>ignored</a:t>
            </a:r>
            <a:endParaRPr lang="en-US" dirty="0"/>
          </a:p>
          <a:p>
            <a:pPr lvl="2"/>
            <a:r>
              <a:rPr lang="en-US" dirty="0"/>
              <a:t>If this timeout occurs but the MSG has not yet received a response, the MSG will error at the </a:t>
            </a:r>
            <a:r>
              <a:rPr lang="en-US" dirty="0" smtClean="0"/>
              <a:t>MSG  timeout specified</a:t>
            </a:r>
          </a:p>
          <a:p>
            <a:pPr marL="1033463" lvl="2" indent="0">
              <a:buNone/>
            </a:pPr>
            <a:r>
              <a:rPr lang="en-US" u="sng" dirty="0" smtClean="0"/>
              <a:t>NOTE: </a:t>
            </a:r>
            <a:r>
              <a:rPr lang="en-US" dirty="0" smtClean="0"/>
              <a:t>MSG instruction timeout - When a MSG (CLGX, CPX) times out, it does not close a TCP connection</a:t>
            </a:r>
            <a:endParaRPr lang="en-US" dirty="0"/>
          </a:p>
        </p:txBody>
      </p:sp>
    </p:spTree>
    <p:extLst>
      <p:ext uri="{BB962C8B-B14F-4D97-AF65-F5344CB8AC3E}">
        <p14:creationId xmlns:p14="http://schemas.microsoft.com/office/powerpoint/2010/main" val="800973168"/>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and TCP Timeouts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31</a:t>
            </a:fld>
            <a:endParaRPr lang="en-US"/>
          </a:p>
        </p:txBody>
      </p:sp>
      <p:sp>
        <p:nvSpPr>
          <p:cNvPr id="14340" name="Rectangle 3"/>
          <p:cNvSpPr>
            <a:spLocks noGrp="1" noChangeArrowheads="1"/>
          </p:cNvSpPr>
          <p:nvPr>
            <p:ph sz="quarter" idx="11"/>
          </p:nvPr>
        </p:nvSpPr>
        <p:spPr>
          <a:xfrm>
            <a:off x="152400" y="1110186"/>
            <a:ext cx="8763000" cy="3877106"/>
          </a:xfrm>
          <a:prstGeom prst="rect">
            <a:avLst/>
          </a:prstGeom>
        </p:spPr>
        <p:txBody>
          <a:bodyPr>
            <a:normAutofit/>
          </a:bodyPr>
          <a:lstStyle/>
          <a:p>
            <a:r>
              <a:rPr lang="en-US" dirty="0" smtClean="0"/>
              <a:t>TCP </a:t>
            </a:r>
            <a:r>
              <a:rPr lang="en-US" dirty="0"/>
              <a:t>inactivity timeout (CIP connected or CIP unconnected)</a:t>
            </a:r>
          </a:p>
          <a:p>
            <a:pPr lvl="2"/>
            <a:r>
              <a:rPr lang="en-US" dirty="0" smtClean="0"/>
              <a:t>Not </a:t>
            </a:r>
            <a:r>
              <a:rPr lang="en-US" dirty="0"/>
              <a:t>user configurable</a:t>
            </a:r>
          </a:p>
          <a:p>
            <a:pPr lvl="2"/>
            <a:r>
              <a:rPr lang="en-US" dirty="0" smtClean="0"/>
              <a:t>If no data is sent, keep-</a:t>
            </a:r>
            <a:r>
              <a:rPr lang="en-US" dirty="0" err="1" smtClean="0"/>
              <a:t>alives</a:t>
            </a:r>
            <a:r>
              <a:rPr lang="en-US" dirty="0" smtClean="0"/>
              <a:t> will be periodically sent</a:t>
            </a:r>
            <a:endParaRPr lang="en-US" dirty="0"/>
          </a:p>
          <a:p>
            <a:pPr lvl="2"/>
            <a:r>
              <a:rPr lang="en-US" dirty="0"/>
              <a:t>If no data </a:t>
            </a:r>
            <a:r>
              <a:rPr lang="en-US" dirty="0" smtClean="0"/>
              <a:t>is sent or received in 120 sec</a:t>
            </a:r>
            <a:r>
              <a:rPr lang="en-US" dirty="0"/>
              <a:t>, the TCP connection will be </a:t>
            </a:r>
            <a:r>
              <a:rPr lang="en-US" dirty="0" smtClean="0"/>
              <a:t>closed by the originator</a:t>
            </a:r>
            <a:endParaRPr lang="en-US" dirty="0"/>
          </a:p>
        </p:txBody>
      </p:sp>
    </p:spTree>
    <p:extLst>
      <p:ext uri="{BB962C8B-B14F-4D97-AF65-F5344CB8AC3E}">
        <p14:creationId xmlns:p14="http://schemas.microsoft.com/office/powerpoint/2010/main" val="3513949724"/>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Inactivity Timer To Close TCP</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32</a:t>
            </a:fld>
            <a:endParaRPr lang="en-US"/>
          </a:p>
        </p:txBody>
      </p:sp>
      <p:sp>
        <p:nvSpPr>
          <p:cNvPr id="14340" name="Rectangle 3"/>
          <p:cNvSpPr>
            <a:spLocks noGrp="1" noChangeArrowheads="1"/>
          </p:cNvSpPr>
          <p:nvPr>
            <p:ph sz="quarter" idx="11"/>
          </p:nvPr>
        </p:nvSpPr>
        <p:spPr>
          <a:xfrm>
            <a:off x="152400" y="1143184"/>
            <a:ext cx="5935980" cy="3324654"/>
          </a:xfrm>
          <a:prstGeom prst="rect">
            <a:avLst/>
          </a:prstGeom>
        </p:spPr>
        <p:txBody>
          <a:bodyPr>
            <a:normAutofit fontScale="92500" lnSpcReduction="10000"/>
          </a:bodyPr>
          <a:lstStyle/>
          <a:p>
            <a:pPr>
              <a:spcBef>
                <a:spcPct val="50000"/>
              </a:spcBef>
            </a:pPr>
            <a:r>
              <a:rPr lang="en-US" dirty="0"/>
              <a:t>Example of setting the CIP message inactivity timeout configuration.  This timeout is valid only for </a:t>
            </a:r>
            <a:r>
              <a:rPr lang="en-US" u="sng" dirty="0"/>
              <a:t>unconnected</a:t>
            </a:r>
            <a:r>
              <a:rPr lang="en-US" dirty="0"/>
              <a:t> MSGs. Screen capture below copied from Rockwell knowledge base document </a:t>
            </a:r>
            <a:r>
              <a:rPr lang="en-US" dirty="0" smtClean="0"/>
              <a:t>22644</a:t>
            </a:r>
            <a:endParaRPr lang="en-US" dirty="0"/>
          </a:p>
          <a:p>
            <a:pPr>
              <a:spcBef>
                <a:spcPct val="50000"/>
              </a:spcBef>
            </a:pPr>
            <a:r>
              <a:rPr lang="en-US" dirty="0"/>
              <a:t>If this timeout occurs, the MSG will error (0x204) at the specified MSG </a:t>
            </a:r>
            <a:r>
              <a:rPr lang="en-US" dirty="0" smtClean="0"/>
              <a:t>timeout</a:t>
            </a:r>
            <a:endParaRPr lang="en-US" dirty="0"/>
          </a:p>
          <a:p>
            <a:pPr>
              <a:spcBef>
                <a:spcPct val="50000"/>
              </a:spcBef>
            </a:pPr>
            <a:r>
              <a:rPr lang="en-US" dirty="0"/>
              <a:t>The Ethernet module does not inform the controller of the  inactivity timeout. This timer begins when MSG.EN = </a:t>
            </a:r>
            <a:r>
              <a:rPr lang="en-US" dirty="0" smtClean="0"/>
              <a:t>1</a:t>
            </a:r>
            <a:endParaRPr lang="en-US" dirty="0"/>
          </a:p>
        </p:txBody>
      </p:sp>
      <p:graphicFrame>
        <p:nvGraphicFramePr>
          <p:cNvPr id="8" name="Object 4"/>
          <p:cNvGraphicFramePr>
            <a:graphicFrameLocks noChangeAspect="1"/>
          </p:cNvGraphicFramePr>
          <p:nvPr>
            <p:extLst>
              <p:ext uri="{D42A27DB-BD31-4B8C-83A1-F6EECF244321}">
                <p14:modId xmlns:p14="http://schemas.microsoft.com/office/powerpoint/2010/main" val="641206770"/>
              </p:ext>
            </p:extLst>
          </p:nvPr>
        </p:nvGraphicFramePr>
        <p:xfrm>
          <a:off x="5970270" y="1806178"/>
          <a:ext cx="3028950" cy="2232422"/>
        </p:xfrm>
        <a:graphic>
          <a:graphicData uri="http://schemas.openxmlformats.org/presentationml/2006/ole">
            <mc:AlternateContent xmlns:mc="http://schemas.openxmlformats.org/markup-compatibility/2006">
              <mc:Choice xmlns:v="urn:schemas-microsoft-com:vml" Requires="v">
                <p:oleObj spid="_x0000_s8228" name="Bitmap Image" r:id="rId3" imgW="4963218" imgH="3657143" progId="PBrush">
                  <p:embed/>
                </p:oleObj>
              </mc:Choice>
              <mc:Fallback>
                <p:oleObj name="Bitmap Image" r:id="rId3" imgW="4963218" imgH="3657143" progId="PBrush">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0270" y="1806178"/>
                        <a:ext cx="3028950" cy="2232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10929192"/>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p:cNvSpPr>
            <a:spLocks noGrp="1"/>
          </p:cNvSpPr>
          <p:nvPr>
            <p:ph type="sldNum" sz="quarter" idx="4294967295"/>
          </p:nvPr>
        </p:nvSpPr>
        <p:spPr>
          <a:xfrm>
            <a:off x="6057900" y="4683919"/>
            <a:ext cx="1600200" cy="357188"/>
          </a:xfrm>
          <a:prstGeom prst="rect">
            <a:avLst/>
          </a:prstGeom>
          <a:noFill/>
        </p:spPr>
        <p:txBody>
          <a:bodyPr/>
          <a:lstStyle/>
          <a:p>
            <a:fld id="{F7E9F269-1474-4D0E-8BA2-1A36511D09D7}" type="slidenum">
              <a:rPr lang="en-US"/>
              <a:pPr/>
              <a:t>33</a:t>
            </a:fld>
            <a:endParaRPr lang="en-US"/>
          </a:p>
        </p:txBody>
      </p:sp>
      <p:graphicFrame>
        <p:nvGraphicFramePr>
          <p:cNvPr id="13314" name="Object 3"/>
          <p:cNvGraphicFramePr>
            <a:graphicFrameLocks noGrp="1" noChangeAspect="1"/>
          </p:cNvGraphicFramePr>
          <p:nvPr>
            <p:ph idx="4294967295"/>
            <p:extLst>
              <p:ext uri="{D42A27DB-BD31-4B8C-83A1-F6EECF244321}">
                <p14:modId xmlns:p14="http://schemas.microsoft.com/office/powerpoint/2010/main" val="1482548665"/>
              </p:ext>
            </p:extLst>
          </p:nvPr>
        </p:nvGraphicFramePr>
        <p:xfrm>
          <a:off x="1501297" y="1684421"/>
          <a:ext cx="4743450" cy="3186113"/>
        </p:xfrm>
        <a:graphic>
          <a:graphicData uri="http://schemas.openxmlformats.org/presentationml/2006/ole">
            <mc:AlternateContent xmlns:mc="http://schemas.openxmlformats.org/markup-compatibility/2006">
              <mc:Choice xmlns:v="urn:schemas-microsoft-com:vml" Requires="v">
                <p:oleObj spid="_x0000_s4184" name="Bitmap Image" r:id="rId3" imgW="6323810" imgH="4247619" progId="PBrush">
                  <p:embed/>
                </p:oleObj>
              </mc:Choice>
              <mc:Fallback>
                <p:oleObj name="Bitmap Image" r:id="rId3" imgW="6323810" imgH="4247619"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1297" y="1684421"/>
                        <a:ext cx="4743450" cy="318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Date Placeholder 6"/>
          <p:cNvSpPr>
            <a:spLocks noGrp="1"/>
          </p:cNvSpPr>
          <p:nvPr>
            <p:ph type="dt" sz="half" idx="10"/>
          </p:nvPr>
        </p:nvSpPr>
        <p:spPr/>
        <p:txBody>
          <a:bodyPr/>
          <a:lstStyle/>
          <a:p>
            <a:pPr>
              <a:defRPr/>
            </a:pPr>
            <a:r>
              <a:rPr lang="en-US" smtClean="0"/>
              <a:t>07/18/2012</a:t>
            </a:r>
            <a:endParaRPr lang="en-US"/>
          </a:p>
        </p:txBody>
      </p:sp>
      <p:sp>
        <p:nvSpPr>
          <p:cNvPr id="2" name="Title 1"/>
          <p:cNvSpPr>
            <a:spLocks noGrp="1"/>
          </p:cNvSpPr>
          <p:nvPr>
            <p:ph type="title"/>
          </p:nvPr>
        </p:nvSpPr>
        <p:spPr/>
        <p:txBody>
          <a:bodyPr/>
          <a:lstStyle/>
          <a:p>
            <a:r>
              <a:rPr lang="en-US" dirty="0" smtClean="0"/>
              <a:t>TCP Connection Timeouts</a:t>
            </a:r>
            <a:endParaRPr lang="en-US" dirty="0"/>
          </a:p>
        </p:txBody>
      </p:sp>
      <p:sp>
        <p:nvSpPr>
          <p:cNvPr id="9" name="Rectangle 3"/>
          <p:cNvSpPr>
            <a:spLocks noGrp="1" noChangeArrowheads="1"/>
          </p:cNvSpPr>
          <p:nvPr>
            <p:ph sz="quarter" idx="11"/>
          </p:nvPr>
        </p:nvSpPr>
        <p:spPr>
          <a:xfrm>
            <a:off x="152399" y="1143184"/>
            <a:ext cx="7987823" cy="541237"/>
          </a:xfrm>
          <a:prstGeom prst="rect">
            <a:avLst/>
          </a:prstGeom>
        </p:spPr>
        <p:txBody>
          <a:bodyPr>
            <a:normAutofit/>
          </a:bodyPr>
          <a:lstStyle/>
          <a:p>
            <a:pPr>
              <a:spcBef>
                <a:spcPct val="50000"/>
              </a:spcBef>
            </a:pPr>
            <a:r>
              <a:rPr lang="en-US" dirty="0"/>
              <a:t>1756-EN2x diagnostic shows default TCP timeout</a:t>
            </a:r>
          </a:p>
        </p:txBody>
      </p:sp>
    </p:spTree>
    <p:extLst>
      <p:ext uri="{BB962C8B-B14F-4D97-AF65-F5344CB8AC3E}">
        <p14:creationId xmlns:p14="http://schemas.microsoft.com/office/powerpoint/2010/main" val="3814160311"/>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1756-EN2T Notes</a:t>
            </a:r>
            <a:endParaRPr lang="en-US" dirty="0"/>
          </a:p>
        </p:txBody>
      </p:sp>
    </p:spTree>
    <p:extLst>
      <p:ext uri="{BB962C8B-B14F-4D97-AF65-F5344CB8AC3E}">
        <p14:creationId xmlns:p14="http://schemas.microsoft.com/office/powerpoint/2010/main" val="399314183"/>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5"/>
          <p:cNvSpPr>
            <a:spLocks noGrp="1"/>
          </p:cNvSpPr>
          <p:nvPr>
            <p:ph type="sldNum" sz="quarter" idx="4294967295"/>
          </p:nvPr>
        </p:nvSpPr>
        <p:spPr>
          <a:xfrm>
            <a:off x="6057900" y="4683919"/>
            <a:ext cx="1600200" cy="357188"/>
          </a:xfrm>
          <a:prstGeom prst="rect">
            <a:avLst/>
          </a:prstGeom>
          <a:noFill/>
        </p:spPr>
        <p:txBody>
          <a:bodyPr/>
          <a:lstStyle/>
          <a:p>
            <a:fld id="{3483973F-9E1F-4771-8ABD-41F642A3E2B1}" type="slidenum">
              <a:rPr lang="en-US"/>
              <a:pPr/>
              <a:t>35</a:t>
            </a:fld>
            <a:endParaRPr lang="en-US"/>
          </a:p>
        </p:txBody>
      </p:sp>
      <p:graphicFrame>
        <p:nvGraphicFramePr>
          <p:cNvPr id="14338" name="Object 8"/>
          <p:cNvGraphicFramePr>
            <a:graphicFrameLocks noGrp="1" noChangeAspect="1"/>
          </p:cNvGraphicFramePr>
          <p:nvPr>
            <p:ph idx="4294967295"/>
            <p:extLst>
              <p:ext uri="{D42A27DB-BD31-4B8C-83A1-F6EECF244321}">
                <p14:modId xmlns:p14="http://schemas.microsoft.com/office/powerpoint/2010/main" val="812748800"/>
              </p:ext>
            </p:extLst>
          </p:nvPr>
        </p:nvGraphicFramePr>
        <p:xfrm>
          <a:off x="2157413" y="1200150"/>
          <a:ext cx="4827587" cy="3028950"/>
        </p:xfrm>
        <a:graphic>
          <a:graphicData uri="http://schemas.openxmlformats.org/presentationml/2006/ole">
            <mc:AlternateContent xmlns:mc="http://schemas.openxmlformats.org/markup-compatibility/2006">
              <mc:Choice xmlns:v="urn:schemas-microsoft-com:vml" Requires="v">
                <p:oleObj spid="_x0000_s5207" name="Worksheet" r:id="rId4" imgW="7955307" imgH="4991112" progId="Excel.Sheet.8">
                  <p:embed/>
                </p:oleObj>
              </mc:Choice>
              <mc:Fallback>
                <p:oleObj name="Worksheet" r:id="rId4" imgW="7955307" imgH="4991112" progId="Excel.Sheet.8">
                  <p:embed/>
                  <p:pic>
                    <p:nvPicPr>
                      <p:cNvPr id="0" name=""/>
                      <p:cNvPicPr>
                        <a:picLocks noChangeAspect="1" noChangeArrowheads="1"/>
                      </p:cNvPicPr>
                      <p:nvPr/>
                    </p:nvPicPr>
                    <p:blipFill>
                      <a:blip r:embed="rId5"/>
                      <a:srcRect/>
                      <a:stretch>
                        <a:fillRect/>
                      </a:stretch>
                    </p:blipFill>
                    <p:spPr bwMode="auto">
                      <a:xfrm>
                        <a:off x="2157413" y="1200150"/>
                        <a:ext cx="4827587" cy="302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1" name="AutoShape 10"/>
          <p:cNvSpPr>
            <a:spLocks noChangeArrowheads="1"/>
          </p:cNvSpPr>
          <p:nvPr/>
        </p:nvSpPr>
        <p:spPr bwMode="auto">
          <a:xfrm>
            <a:off x="6457950" y="1085850"/>
            <a:ext cx="1257300" cy="685800"/>
          </a:xfrm>
          <a:prstGeom prst="wedgeRectCallout">
            <a:avLst>
              <a:gd name="adj1" fmla="val -171495"/>
              <a:gd name="adj2" fmla="val 138194"/>
            </a:avLst>
          </a:prstGeom>
          <a:solidFill>
            <a:schemeClr val="accent1"/>
          </a:solidFill>
          <a:ln w="9525">
            <a:solidFill>
              <a:schemeClr val="tx1"/>
            </a:solidFill>
            <a:miter lim="800000"/>
            <a:headEnd/>
            <a:tailEnd/>
          </a:ln>
        </p:spPr>
        <p:txBody>
          <a:bodyPr/>
          <a:lstStyle/>
          <a:p>
            <a:pPr algn="ctr"/>
            <a:endParaRPr lang="en-US" sz="2100"/>
          </a:p>
        </p:txBody>
      </p:sp>
      <p:sp>
        <p:nvSpPr>
          <p:cNvPr id="14342" name="Text Box 11"/>
          <p:cNvSpPr txBox="1">
            <a:spLocks noChangeArrowheads="1"/>
          </p:cNvSpPr>
          <p:nvPr/>
        </p:nvSpPr>
        <p:spPr bwMode="auto">
          <a:xfrm>
            <a:off x="6457950" y="1143000"/>
            <a:ext cx="1257300" cy="507831"/>
          </a:xfrm>
          <a:prstGeom prst="rect">
            <a:avLst/>
          </a:prstGeom>
          <a:noFill/>
          <a:ln w="9525">
            <a:noFill/>
            <a:miter lim="800000"/>
            <a:headEnd/>
            <a:tailEnd/>
          </a:ln>
        </p:spPr>
        <p:txBody>
          <a:bodyPr>
            <a:spAutoFit/>
          </a:bodyPr>
          <a:lstStyle/>
          <a:p>
            <a:pPr>
              <a:spcBef>
                <a:spcPct val="50000"/>
              </a:spcBef>
            </a:pPr>
            <a:r>
              <a:rPr lang="en-US" sz="900"/>
              <a:t>This curve with EN2x release 3 or later and L7 controller</a:t>
            </a:r>
          </a:p>
        </p:txBody>
      </p:sp>
      <p:sp>
        <p:nvSpPr>
          <p:cNvPr id="8" name="Date Placeholder 7"/>
          <p:cNvSpPr>
            <a:spLocks noGrp="1"/>
          </p:cNvSpPr>
          <p:nvPr>
            <p:ph type="dt" sz="half" idx="10"/>
          </p:nvPr>
        </p:nvSpPr>
        <p:spPr/>
        <p:txBody>
          <a:bodyPr/>
          <a:lstStyle/>
          <a:p>
            <a:pPr>
              <a:defRPr/>
            </a:pPr>
            <a:r>
              <a:rPr lang="en-US" smtClean="0"/>
              <a:t>07/18/2012</a:t>
            </a:r>
            <a:endParaRPr lang="en-US"/>
          </a:p>
        </p:txBody>
      </p:sp>
      <p:sp>
        <p:nvSpPr>
          <p:cNvPr id="2" name="Title 1"/>
          <p:cNvSpPr>
            <a:spLocks noGrp="1"/>
          </p:cNvSpPr>
          <p:nvPr>
            <p:ph type="title"/>
          </p:nvPr>
        </p:nvSpPr>
        <p:spPr/>
        <p:txBody>
          <a:bodyPr/>
          <a:lstStyle/>
          <a:p>
            <a:r>
              <a:rPr lang="en-US" dirty="0" smtClean="0"/>
              <a:t>Current En2x </a:t>
            </a:r>
            <a:r>
              <a:rPr lang="en-US" dirty="0"/>
              <a:t>I/O Capacity</a:t>
            </a:r>
          </a:p>
        </p:txBody>
      </p:sp>
    </p:spTree>
    <p:extLst>
      <p:ext uri="{BB962C8B-B14F-4D97-AF65-F5344CB8AC3E}">
        <p14:creationId xmlns:p14="http://schemas.microsoft.com/office/powerpoint/2010/main" val="2524113608"/>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Number Placeholder 5"/>
          <p:cNvSpPr>
            <a:spLocks noGrp="1"/>
          </p:cNvSpPr>
          <p:nvPr>
            <p:ph type="sldNum" sz="quarter" idx="4294967295"/>
          </p:nvPr>
        </p:nvSpPr>
        <p:spPr>
          <a:xfrm>
            <a:off x="6057900" y="4683919"/>
            <a:ext cx="1600200" cy="357188"/>
          </a:xfrm>
          <a:prstGeom prst="rect">
            <a:avLst/>
          </a:prstGeom>
          <a:noFill/>
        </p:spPr>
        <p:txBody>
          <a:bodyPr/>
          <a:lstStyle/>
          <a:p>
            <a:fld id="{C8199A44-7BDF-43BF-B4C5-B6840FE322C0}" type="slidenum">
              <a:rPr lang="en-US"/>
              <a:pPr/>
              <a:t>36</a:t>
            </a:fld>
            <a:endParaRPr lang="en-US"/>
          </a:p>
        </p:txBody>
      </p:sp>
      <p:sp>
        <p:nvSpPr>
          <p:cNvPr id="154628" name="Line 3"/>
          <p:cNvSpPr>
            <a:spLocks noChangeShapeType="1"/>
          </p:cNvSpPr>
          <p:nvPr/>
        </p:nvSpPr>
        <p:spPr bwMode="auto">
          <a:xfrm flipV="1">
            <a:off x="2400300" y="2628900"/>
            <a:ext cx="3657600" cy="1085850"/>
          </a:xfrm>
          <a:prstGeom prst="line">
            <a:avLst/>
          </a:prstGeom>
          <a:noFill/>
          <a:ln w="12700">
            <a:solidFill>
              <a:schemeClr val="tx1"/>
            </a:solidFill>
            <a:round/>
            <a:headEnd/>
            <a:tailEnd/>
          </a:ln>
        </p:spPr>
        <p:txBody>
          <a:bodyPr/>
          <a:lstStyle/>
          <a:p>
            <a:endParaRPr lang="en-US" sz="1350"/>
          </a:p>
        </p:txBody>
      </p:sp>
      <p:sp>
        <p:nvSpPr>
          <p:cNvPr id="154629" name="Line 4"/>
          <p:cNvSpPr>
            <a:spLocks noChangeShapeType="1"/>
          </p:cNvSpPr>
          <p:nvPr/>
        </p:nvSpPr>
        <p:spPr bwMode="auto">
          <a:xfrm>
            <a:off x="2400300" y="1771650"/>
            <a:ext cx="3657600" cy="0"/>
          </a:xfrm>
          <a:prstGeom prst="line">
            <a:avLst/>
          </a:prstGeom>
          <a:noFill/>
          <a:ln w="12700">
            <a:solidFill>
              <a:schemeClr val="tx1"/>
            </a:solidFill>
            <a:prstDash val="dash"/>
            <a:round/>
            <a:headEnd/>
            <a:tailEnd/>
          </a:ln>
        </p:spPr>
        <p:txBody>
          <a:bodyPr/>
          <a:lstStyle/>
          <a:p>
            <a:endParaRPr lang="en-US" sz="1350"/>
          </a:p>
        </p:txBody>
      </p:sp>
      <p:sp>
        <p:nvSpPr>
          <p:cNvPr id="154630" name="Line 5"/>
          <p:cNvSpPr>
            <a:spLocks noChangeShapeType="1"/>
          </p:cNvSpPr>
          <p:nvPr/>
        </p:nvSpPr>
        <p:spPr bwMode="auto">
          <a:xfrm>
            <a:off x="6057900" y="1428750"/>
            <a:ext cx="0" cy="2286000"/>
          </a:xfrm>
          <a:prstGeom prst="line">
            <a:avLst/>
          </a:prstGeom>
          <a:noFill/>
          <a:ln w="12700" cap="rnd">
            <a:solidFill>
              <a:schemeClr val="tx1"/>
            </a:solidFill>
            <a:prstDash val="sysDot"/>
            <a:round/>
            <a:headEnd/>
            <a:tailEnd/>
          </a:ln>
        </p:spPr>
        <p:txBody>
          <a:bodyPr/>
          <a:lstStyle/>
          <a:p>
            <a:endParaRPr lang="en-US" sz="1350"/>
          </a:p>
        </p:txBody>
      </p:sp>
      <p:sp>
        <p:nvSpPr>
          <p:cNvPr id="154631" name="Text Box 6"/>
          <p:cNvSpPr txBox="1">
            <a:spLocks noChangeArrowheads="1"/>
          </p:cNvSpPr>
          <p:nvPr/>
        </p:nvSpPr>
        <p:spPr bwMode="auto">
          <a:xfrm>
            <a:off x="6115050" y="2400300"/>
            <a:ext cx="1428750" cy="819455"/>
          </a:xfrm>
          <a:prstGeom prst="rect">
            <a:avLst/>
          </a:prstGeom>
          <a:noFill/>
          <a:ln w="9525">
            <a:noFill/>
            <a:miter lim="800000"/>
            <a:headEnd/>
            <a:tailEnd/>
          </a:ln>
        </p:spPr>
        <p:txBody>
          <a:bodyPr>
            <a:spAutoFit/>
          </a:bodyPr>
          <a:lstStyle/>
          <a:p>
            <a:pPr>
              <a:spcBef>
                <a:spcPct val="50000"/>
              </a:spcBef>
            </a:pPr>
            <a:r>
              <a:rPr lang="en-US" sz="1050"/>
              <a:t>Max I/O packet rate</a:t>
            </a:r>
          </a:p>
          <a:p>
            <a:pPr>
              <a:spcBef>
                <a:spcPct val="50000"/>
              </a:spcBef>
            </a:pPr>
            <a:r>
              <a:rPr lang="en-US" sz="1050"/>
              <a:t>(pkt rate at 100% utilization depends on packet sizes)</a:t>
            </a:r>
          </a:p>
        </p:txBody>
      </p:sp>
      <p:sp>
        <p:nvSpPr>
          <p:cNvPr id="154632" name="Text Box 7"/>
          <p:cNvSpPr txBox="1">
            <a:spLocks noChangeArrowheads="1"/>
          </p:cNvSpPr>
          <p:nvPr/>
        </p:nvSpPr>
        <p:spPr bwMode="auto">
          <a:xfrm rot="-958848">
            <a:off x="3886200" y="2844843"/>
            <a:ext cx="1143000" cy="253916"/>
          </a:xfrm>
          <a:prstGeom prst="rect">
            <a:avLst/>
          </a:prstGeom>
          <a:noFill/>
          <a:ln w="9525">
            <a:noFill/>
            <a:miter lim="800000"/>
            <a:headEnd/>
            <a:tailEnd/>
          </a:ln>
        </p:spPr>
        <p:txBody>
          <a:bodyPr>
            <a:spAutoFit/>
          </a:bodyPr>
          <a:lstStyle/>
          <a:p>
            <a:pPr>
              <a:spcBef>
                <a:spcPct val="50000"/>
              </a:spcBef>
            </a:pPr>
            <a:r>
              <a:rPr lang="en-US" sz="1050">
                <a:solidFill>
                  <a:srgbClr val="FF0000"/>
                </a:solidFill>
              </a:rPr>
              <a:t>I/O % Utilization</a:t>
            </a:r>
          </a:p>
        </p:txBody>
      </p:sp>
      <p:sp>
        <p:nvSpPr>
          <p:cNvPr id="154633" name="Line 8"/>
          <p:cNvSpPr>
            <a:spLocks noChangeShapeType="1"/>
          </p:cNvSpPr>
          <p:nvPr/>
        </p:nvSpPr>
        <p:spPr bwMode="auto">
          <a:xfrm>
            <a:off x="3543300" y="1771650"/>
            <a:ext cx="0" cy="1600200"/>
          </a:xfrm>
          <a:prstGeom prst="line">
            <a:avLst/>
          </a:prstGeom>
          <a:noFill/>
          <a:ln w="25400">
            <a:solidFill>
              <a:srgbClr val="0000FF"/>
            </a:solidFill>
            <a:prstDash val="lgDashDot"/>
            <a:round/>
            <a:headEnd/>
            <a:tailEnd/>
          </a:ln>
        </p:spPr>
        <p:txBody>
          <a:bodyPr/>
          <a:lstStyle/>
          <a:p>
            <a:endParaRPr lang="en-US" sz="1350"/>
          </a:p>
        </p:txBody>
      </p:sp>
      <p:sp>
        <p:nvSpPr>
          <p:cNvPr id="154634" name="Text Box 9"/>
          <p:cNvSpPr txBox="1">
            <a:spLocks noChangeArrowheads="1"/>
          </p:cNvSpPr>
          <p:nvPr/>
        </p:nvSpPr>
        <p:spPr bwMode="auto">
          <a:xfrm>
            <a:off x="3543300" y="2114550"/>
            <a:ext cx="2114550" cy="253916"/>
          </a:xfrm>
          <a:prstGeom prst="rect">
            <a:avLst/>
          </a:prstGeom>
          <a:noFill/>
          <a:ln w="9525">
            <a:noFill/>
            <a:miter lim="800000"/>
            <a:headEnd/>
            <a:tailEnd/>
          </a:ln>
        </p:spPr>
        <p:txBody>
          <a:bodyPr>
            <a:spAutoFit/>
          </a:bodyPr>
          <a:lstStyle/>
          <a:p>
            <a:pPr algn="ctr">
              <a:spcBef>
                <a:spcPct val="50000"/>
              </a:spcBef>
            </a:pPr>
            <a:r>
              <a:rPr lang="en-US" sz="1050">
                <a:solidFill>
                  <a:srgbClr val="3333FF"/>
                </a:solidFill>
              </a:rPr>
              <a:t>CPU% available for HMI</a:t>
            </a:r>
          </a:p>
        </p:txBody>
      </p:sp>
      <p:sp>
        <p:nvSpPr>
          <p:cNvPr id="154635" name="Text Box 10"/>
          <p:cNvSpPr txBox="1">
            <a:spLocks noChangeArrowheads="1"/>
          </p:cNvSpPr>
          <p:nvPr/>
        </p:nvSpPr>
        <p:spPr bwMode="auto">
          <a:xfrm>
            <a:off x="1485900" y="2114551"/>
            <a:ext cx="800100" cy="715581"/>
          </a:xfrm>
          <a:prstGeom prst="rect">
            <a:avLst/>
          </a:prstGeom>
          <a:noFill/>
          <a:ln w="9525">
            <a:noFill/>
            <a:miter lim="800000"/>
            <a:headEnd/>
            <a:tailEnd/>
          </a:ln>
        </p:spPr>
        <p:txBody>
          <a:bodyPr>
            <a:spAutoFit/>
          </a:bodyPr>
          <a:lstStyle/>
          <a:p>
            <a:pPr algn="ctr">
              <a:spcBef>
                <a:spcPct val="50000"/>
              </a:spcBef>
            </a:pPr>
            <a:r>
              <a:rPr lang="en-US" sz="1350"/>
              <a:t>CPU % module total</a:t>
            </a:r>
          </a:p>
        </p:txBody>
      </p:sp>
      <p:sp>
        <p:nvSpPr>
          <p:cNvPr id="154636" name="Text Box 11"/>
          <p:cNvSpPr txBox="1">
            <a:spLocks noChangeArrowheads="1"/>
          </p:cNvSpPr>
          <p:nvPr/>
        </p:nvSpPr>
        <p:spPr bwMode="auto">
          <a:xfrm>
            <a:off x="4972050" y="3771900"/>
            <a:ext cx="1428750" cy="300082"/>
          </a:xfrm>
          <a:prstGeom prst="rect">
            <a:avLst/>
          </a:prstGeom>
          <a:noFill/>
          <a:ln w="9525">
            <a:noFill/>
            <a:miter lim="800000"/>
            <a:headEnd/>
            <a:tailEnd/>
          </a:ln>
        </p:spPr>
        <p:txBody>
          <a:bodyPr>
            <a:spAutoFit/>
          </a:bodyPr>
          <a:lstStyle/>
          <a:p>
            <a:pPr>
              <a:spcBef>
                <a:spcPct val="50000"/>
              </a:spcBef>
            </a:pPr>
            <a:r>
              <a:rPr lang="en-US" sz="1350"/>
              <a:t>Packets/second</a:t>
            </a:r>
          </a:p>
        </p:txBody>
      </p:sp>
      <p:sp>
        <p:nvSpPr>
          <p:cNvPr id="154637" name="Oval 12"/>
          <p:cNvSpPr>
            <a:spLocks noChangeArrowheads="1"/>
          </p:cNvSpPr>
          <p:nvPr/>
        </p:nvSpPr>
        <p:spPr bwMode="auto">
          <a:xfrm>
            <a:off x="2343150" y="1714500"/>
            <a:ext cx="114300" cy="57150"/>
          </a:xfrm>
          <a:prstGeom prst="ellipse">
            <a:avLst/>
          </a:prstGeom>
          <a:solidFill>
            <a:schemeClr val="accent1"/>
          </a:solidFill>
          <a:ln w="9525">
            <a:solidFill>
              <a:schemeClr val="tx1"/>
            </a:solidFill>
            <a:round/>
            <a:headEnd/>
            <a:tailEnd/>
          </a:ln>
        </p:spPr>
        <p:txBody>
          <a:bodyPr wrap="none" anchor="ctr"/>
          <a:lstStyle/>
          <a:p>
            <a:endParaRPr lang="en-US" sz="1350"/>
          </a:p>
        </p:txBody>
      </p:sp>
      <p:sp>
        <p:nvSpPr>
          <p:cNvPr id="154638" name="Text Box 13"/>
          <p:cNvSpPr txBox="1">
            <a:spLocks noChangeArrowheads="1"/>
          </p:cNvSpPr>
          <p:nvPr/>
        </p:nvSpPr>
        <p:spPr bwMode="auto">
          <a:xfrm>
            <a:off x="1828800" y="4057650"/>
            <a:ext cx="5486400" cy="946413"/>
          </a:xfrm>
          <a:prstGeom prst="rect">
            <a:avLst/>
          </a:prstGeom>
          <a:noFill/>
          <a:ln w="9525">
            <a:solidFill>
              <a:schemeClr val="tx1"/>
            </a:solidFill>
            <a:miter lim="800000"/>
            <a:headEnd/>
            <a:tailEnd/>
          </a:ln>
        </p:spPr>
        <p:txBody>
          <a:bodyPr>
            <a:spAutoFit/>
          </a:bodyPr>
          <a:lstStyle/>
          <a:p>
            <a:pPr>
              <a:spcBef>
                <a:spcPct val="50000"/>
              </a:spcBef>
              <a:buFontTx/>
              <a:buChar char="•"/>
            </a:pPr>
            <a:r>
              <a:rPr lang="en-US" sz="1500"/>
              <a:t> </a:t>
            </a:r>
            <a:r>
              <a:rPr lang="en-US" sz="1350"/>
              <a:t>CPU utilization is a combination of I/O and HMI</a:t>
            </a:r>
          </a:p>
          <a:p>
            <a:pPr>
              <a:spcBef>
                <a:spcPct val="50000"/>
              </a:spcBef>
              <a:buFontTx/>
              <a:buChar char="•"/>
            </a:pPr>
            <a:r>
              <a:rPr lang="en-US" sz="1350"/>
              <a:t> With 100% </a:t>
            </a:r>
            <a:r>
              <a:rPr lang="en-US" sz="1350">
                <a:solidFill>
                  <a:srgbClr val="FF0000"/>
                </a:solidFill>
              </a:rPr>
              <a:t>I/O</a:t>
            </a:r>
            <a:r>
              <a:rPr lang="en-US" sz="1350"/>
              <a:t> utilization, there is still module capacity for HMI.</a:t>
            </a:r>
          </a:p>
          <a:p>
            <a:pPr>
              <a:spcBef>
                <a:spcPct val="50000"/>
              </a:spcBef>
              <a:buFontTx/>
              <a:buChar char="•"/>
            </a:pPr>
            <a:r>
              <a:rPr lang="en-US" sz="1350"/>
              <a:t> Max I/O pps = f(RPI, size) for each connection</a:t>
            </a:r>
          </a:p>
        </p:txBody>
      </p:sp>
      <p:sp>
        <p:nvSpPr>
          <p:cNvPr id="154639" name="Line 14"/>
          <p:cNvSpPr>
            <a:spLocks noChangeShapeType="1"/>
          </p:cNvSpPr>
          <p:nvPr/>
        </p:nvSpPr>
        <p:spPr bwMode="auto">
          <a:xfrm>
            <a:off x="3543300" y="3371850"/>
            <a:ext cx="0" cy="342900"/>
          </a:xfrm>
          <a:prstGeom prst="line">
            <a:avLst/>
          </a:prstGeom>
          <a:noFill/>
          <a:ln w="25400">
            <a:solidFill>
              <a:srgbClr val="FF0000"/>
            </a:solidFill>
            <a:prstDash val="lgDashDot"/>
            <a:round/>
            <a:headEnd/>
            <a:tailEnd/>
          </a:ln>
        </p:spPr>
        <p:txBody>
          <a:bodyPr/>
          <a:lstStyle/>
          <a:p>
            <a:endParaRPr lang="en-US" sz="1350"/>
          </a:p>
        </p:txBody>
      </p:sp>
      <p:sp>
        <p:nvSpPr>
          <p:cNvPr id="154640" name="Text Box 15"/>
          <p:cNvSpPr txBox="1">
            <a:spLocks noChangeArrowheads="1"/>
          </p:cNvSpPr>
          <p:nvPr/>
        </p:nvSpPr>
        <p:spPr bwMode="auto">
          <a:xfrm>
            <a:off x="3543300" y="3314700"/>
            <a:ext cx="1714500" cy="253916"/>
          </a:xfrm>
          <a:prstGeom prst="rect">
            <a:avLst/>
          </a:prstGeom>
          <a:noFill/>
          <a:ln w="9525">
            <a:noFill/>
            <a:miter lim="800000"/>
            <a:headEnd/>
            <a:tailEnd/>
          </a:ln>
        </p:spPr>
        <p:txBody>
          <a:bodyPr>
            <a:spAutoFit/>
          </a:bodyPr>
          <a:lstStyle/>
          <a:p>
            <a:pPr>
              <a:spcBef>
                <a:spcPct val="50000"/>
              </a:spcBef>
            </a:pPr>
            <a:r>
              <a:rPr lang="en-US" sz="1050">
                <a:solidFill>
                  <a:srgbClr val="FF0000"/>
                </a:solidFill>
              </a:rPr>
              <a:t>CPU% in use for I/O</a:t>
            </a:r>
          </a:p>
        </p:txBody>
      </p:sp>
      <p:sp>
        <p:nvSpPr>
          <p:cNvPr id="154641" name="Text Box 16"/>
          <p:cNvSpPr txBox="1">
            <a:spLocks noChangeArrowheads="1"/>
          </p:cNvSpPr>
          <p:nvPr/>
        </p:nvSpPr>
        <p:spPr bwMode="auto">
          <a:xfrm>
            <a:off x="1600200" y="1600200"/>
            <a:ext cx="742950" cy="253916"/>
          </a:xfrm>
          <a:prstGeom prst="rect">
            <a:avLst/>
          </a:prstGeom>
          <a:noFill/>
          <a:ln w="9525">
            <a:noFill/>
            <a:miter lim="800000"/>
            <a:headEnd/>
            <a:tailEnd/>
          </a:ln>
        </p:spPr>
        <p:txBody>
          <a:bodyPr>
            <a:spAutoFit/>
          </a:bodyPr>
          <a:lstStyle/>
          <a:p>
            <a:pPr algn="ctr">
              <a:spcBef>
                <a:spcPct val="50000"/>
              </a:spcBef>
            </a:pPr>
            <a:r>
              <a:rPr lang="en-US" sz="1050"/>
              <a:t>100 % </a:t>
            </a:r>
          </a:p>
        </p:txBody>
      </p:sp>
      <p:sp>
        <p:nvSpPr>
          <p:cNvPr id="154642" name="Line 17"/>
          <p:cNvSpPr>
            <a:spLocks noChangeShapeType="1"/>
          </p:cNvSpPr>
          <p:nvPr/>
        </p:nvSpPr>
        <p:spPr bwMode="auto">
          <a:xfrm>
            <a:off x="2400300" y="3714750"/>
            <a:ext cx="4171950" cy="0"/>
          </a:xfrm>
          <a:prstGeom prst="line">
            <a:avLst/>
          </a:prstGeom>
          <a:noFill/>
          <a:ln w="9525">
            <a:solidFill>
              <a:schemeClr val="tx1"/>
            </a:solidFill>
            <a:round/>
            <a:headEnd/>
            <a:tailEnd type="triangle" w="med" len="med"/>
          </a:ln>
        </p:spPr>
        <p:txBody>
          <a:bodyPr/>
          <a:lstStyle/>
          <a:p>
            <a:endParaRPr lang="en-US" sz="1350"/>
          </a:p>
        </p:txBody>
      </p:sp>
      <p:sp>
        <p:nvSpPr>
          <p:cNvPr id="154643" name="Line 18"/>
          <p:cNvSpPr>
            <a:spLocks noChangeShapeType="1"/>
          </p:cNvSpPr>
          <p:nvPr/>
        </p:nvSpPr>
        <p:spPr bwMode="auto">
          <a:xfrm flipV="1">
            <a:off x="2400300" y="1085850"/>
            <a:ext cx="0" cy="2628900"/>
          </a:xfrm>
          <a:prstGeom prst="line">
            <a:avLst/>
          </a:prstGeom>
          <a:noFill/>
          <a:ln w="9525">
            <a:solidFill>
              <a:schemeClr val="tx1"/>
            </a:solidFill>
            <a:round/>
            <a:headEnd/>
            <a:tailEnd type="triangle" w="med" len="med"/>
          </a:ln>
        </p:spPr>
        <p:txBody>
          <a:bodyPr/>
          <a:lstStyle/>
          <a:p>
            <a:endParaRPr lang="en-US" sz="1350"/>
          </a:p>
        </p:txBody>
      </p:sp>
      <p:sp>
        <p:nvSpPr>
          <p:cNvPr id="154644" name="AutoShape 19"/>
          <p:cNvSpPr>
            <a:spLocks noChangeArrowheads="1"/>
          </p:cNvSpPr>
          <p:nvPr/>
        </p:nvSpPr>
        <p:spPr bwMode="auto">
          <a:xfrm>
            <a:off x="6343650" y="1200150"/>
            <a:ext cx="1028700" cy="742950"/>
          </a:xfrm>
          <a:prstGeom prst="wedgeRectCallout">
            <a:avLst>
              <a:gd name="adj1" fmla="val -77894"/>
              <a:gd name="adj2" fmla="val 80449"/>
            </a:avLst>
          </a:prstGeom>
          <a:solidFill>
            <a:schemeClr val="accent1"/>
          </a:solidFill>
          <a:ln w="9525">
            <a:solidFill>
              <a:schemeClr val="tx1"/>
            </a:solidFill>
            <a:miter lim="800000"/>
            <a:headEnd/>
            <a:tailEnd/>
          </a:ln>
        </p:spPr>
        <p:txBody>
          <a:bodyPr/>
          <a:lstStyle/>
          <a:p>
            <a:pPr algn="ctr"/>
            <a:endParaRPr lang="en-US" sz="2100"/>
          </a:p>
        </p:txBody>
      </p:sp>
      <p:sp>
        <p:nvSpPr>
          <p:cNvPr id="154645" name="Text Box 20"/>
          <p:cNvSpPr txBox="1">
            <a:spLocks noChangeArrowheads="1"/>
          </p:cNvSpPr>
          <p:nvPr/>
        </p:nvSpPr>
        <p:spPr bwMode="auto">
          <a:xfrm>
            <a:off x="6400800" y="1257301"/>
            <a:ext cx="1028700" cy="646331"/>
          </a:xfrm>
          <a:prstGeom prst="rect">
            <a:avLst/>
          </a:prstGeom>
          <a:noFill/>
          <a:ln w="9525">
            <a:noFill/>
            <a:miter lim="800000"/>
            <a:headEnd/>
            <a:tailEnd/>
          </a:ln>
        </p:spPr>
        <p:txBody>
          <a:bodyPr>
            <a:spAutoFit/>
          </a:bodyPr>
          <a:lstStyle/>
          <a:p>
            <a:pPr>
              <a:spcBef>
                <a:spcPct val="50000"/>
              </a:spcBef>
            </a:pPr>
            <a:r>
              <a:rPr lang="en-US" sz="900"/>
              <a:t>With 100% I/O utilization, there is still module capacity for HMI.</a:t>
            </a:r>
          </a:p>
        </p:txBody>
      </p:sp>
      <p:sp>
        <p:nvSpPr>
          <p:cNvPr id="23" name="Date Placeholder 22"/>
          <p:cNvSpPr>
            <a:spLocks noGrp="1"/>
          </p:cNvSpPr>
          <p:nvPr>
            <p:ph type="dt" sz="half" idx="10"/>
          </p:nvPr>
        </p:nvSpPr>
        <p:spPr/>
        <p:txBody>
          <a:bodyPr/>
          <a:lstStyle/>
          <a:p>
            <a:pPr>
              <a:defRPr/>
            </a:pPr>
            <a:r>
              <a:rPr lang="en-US" smtClean="0"/>
              <a:t>07/18/2012</a:t>
            </a:r>
            <a:endParaRPr lang="en-US"/>
          </a:p>
        </p:txBody>
      </p:sp>
      <p:sp>
        <p:nvSpPr>
          <p:cNvPr id="2" name="Title 1"/>
          <p:cNvSpPr>
            <a:spLocks noGrp="1"/>
          </p:cNvSpPr>
          <p:nvPr>
            <p:ph type="title"/>
          </p:nvPr>
        </p:nvSpPr>
        <p:spPr/>
        <p:txBody>
          <a:bodyPr/>
          <a:lstStyle/>
          <a:p>
            <a:r>
              <a:rPr lang="en-US" dirty="0" smtClean="0"/>
              <a:t>1756-EN2x </a:t>
            </a:r>
            <a:r>
              <a:rPr lang="en-US" dirty="0"/>
              <a:t>CPU </a:t>
            </a:r>
            <a:r>
              <a:rPr lang="en-US" dirty="0" smtClean="0"/>
              <a:t>Utilization</a:t>
            </a:r>
            <a:endParaRPr lang="en-US" dirty="0"/>
          </a:p>
        </p:txBody>
      </p:sp>
    </p:spTree>
    <p:extLst>
      <p:ext uri="{BB962C8B-B14F-4D97-AF65-F5344CB8AC3E}">
        <p14:creationId xmlns:p14="http://schemas.microsoft.com/office/powerpoint/2010/main" val="4288217932"/>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Open Sockets</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37</a:t>
            </a:fld>
            <a:endParaRPr lang="en-US"/>
          </a:p>
        </p:txBody>
      </p:sp>
      <p:sp>
        <p:nvSpPr>
          <p:cNvPr id="14340" name="Rectangle 3"/>
          <p:cNvSpPr>
            <a:spLocks noGrp="1" noChangeArrowheads="1"/>
          </p:cNvSpPr>
          <p:nvPr>
            <p:ph sz="quarter" idx="11"/>
          </p:nvPr>
        </p:nvSpPr>
        <p:spPr>
          <a:xfrm>
            <a:off x="152399" y="1143184"/>
            <a:ext cx="7575311" cy="3844108"/>
          </a:xfrm>
          <a:prstGeom prst="rect">
            <a:avLst/>
          </a:prstGeom>
        </p:spPr>
        <p:txBody>
          <a:bodyPr>
            <a:normAutofit fontScale="92500" lnSpcReduction="10000"/>
          </a:bodyPr>
          <a:lstStyle/>
          <a:p>
            <a:pPr>
              <a:spcBef>
                <a:spcPct val="50000"/>
              </a:spcBef>
            </a:pPr>
            <a:r>
              <a:rPr lang="en-US" dirty="0" smtClean="0"/>
              <a:t>Allows use of more protocols</a:t>
            </a:r>
          </a:p>
          <a:p>
            <a:pPr>
              <a:spcBef>
                <a:spcPct val="50000"/>
              </a:spcBef>
            </a:pPr>
            <a:r>
              <a:rPr lang="en-US" dirty="0" smtClean="0"/>
              <a:t>User code required</a:t>
            </a:r>
          </a:p>
          <a:p>
            <a:pPr>
              <a:spcBef>
                <a:spcPct val="50000"/>
              </a:spcBef>
            </a:pPr>
            <a:r>
              <a:rPr lang="en-US" dirty="0" smtClean="0"/>
              <a:t>Sockets manual</a:t>
            </a:r>
          </a:p>
          <a:p>
            <a:pPr lvl="2">
              <a:spcBef>
                <a:spcPct val="50000"/>
              </a:spcBef>
            </a:pPr>
            <a:r>
              <a:rPr lang="en-US" dirty="0" smtClean="0">
                <a:hlinkClick r:id="rId2"/>
              </a:rPr>
              <a:t>ENET-AT002</a:t>
            </a:r>
            <a:endParaRPr lang="en-US" dirty="0" smtClean="0"/>
          </a:p>
          <a:p>
            <a:pPr>
              <a:spcBef>
                <a:spcPct val="50000"/>
              </a:spcBef>
            </a:pPr>
            <a:r>
              <a:rPr lang="en-US" dirty="0" smtClean="0"/>
              <a:t>Knowledgebase has many examples, such as:</a:t>
            </a:r>
            <a:endParaRPr lang="en-US" dirty="0"/>
          </a:p>
          <a:p>
            <a:pPr lvl="2">
              <a:spcBef>
                <a:spcPct val="50000"/>
              </a:spcBef>
            </a:pPr>
            <a:r>
              <a:rPr lang="en-US" dirty="0"/>
              <a:t>Answer ID 33672 - 1756-EWEB Open Sockets Server Application </a:t>
            </a:r>
            <a:r>
              <a:rPr lang="en-US" dirty="0" smtClean="0"/>
              <a:t>sample</a:t>
            </a:r>
          </a:p>
          <a:p>
            <a:pPr lvl="2">
              <a:spcBef>
                <a:spcPct val="50000"/>
              </a:spcBef>
            </a:pPr>
            <a:r>
              <a:rPr lang="en-US" dirty="0"/>
              <a:t>Answer ID 50122 - Example Add On Instructions for Sockets</a:t>
            </a:r>
            <a:endParaRPr lang="en-US" dirty="0" smtClean="0"/>
          </a:p>
          <a:p>
            <a:pPr lvl="2">
              <a:spcBef>
                <a:spcPct val="50000"/>
              </a:spcBef>
            </a:pPr>
            <a:endParaRPr lang="en-US" dirty="0"/>
          </a:p>
        </p:txBody>
      </p:sp>
    </p:spTree>
    <p:extLst>
      <p:ext uri="{BB962C8B-B14F-4D97-AF65-F5344CB8AC3E}">
        <p14:creationId xmlns:p14="http://schemas.microsoft.com/office/powerpoint/2010/main" val="2866489184"/>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EtherNet</a:t>
            </a:r>
            <a:r>
              <a:rPr lang="en-US" dirty="0" smtClean="0"/>
              <a:t>/IP Book of Knowledge</a:t>
            </a:r>
            <a:endParaRPr lang="en-US"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Converged Plant-wide Ethernet</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4</a:t>
            </a:fld>
            <a:endParaRPr lang="en-US"/>
          </a:p>
        </p:txBody>
      </p:sp>
      <p:sp>
        <p:nvSpPr>
          <p:cNvPr id="14340" name="Rectangle 3"/>
          <p:cNvSpPr>
            <a:spLocks noGrp="1" noChangeArrowheads="1"/>
          </p:cNvSpPr>
          <p:nvPr>
            <p:ph sz="quarter" idx="11"/>
          </p:nvPr>
        </p:nvSpPr>
        <p:spPr>
          <a:xfrm>
            <a:off x="152400" y="1421546"/>
            <a:ext cx="8763000" cy="3257550"/>
          </a:xfrm>
          <a:prstGeom prst="rect">
            <a:avLst/>
          </a:prstGeom>
        </p:spPr>
        <p:txBody>
          <a:bodyPr>
            <a:normAutofit/>
          </a:bodyPr>
          <a:lstStyle/>
          <a:p>
            <a:r>
              <a:rPr lang="en-US" dirty="0" smtClean="0"/>
              <a:t>Guides for recommended network designs</a:t>
            </a:r>
          </a:p>
          <a:p>
            <a:r>
              <a:rPr lang="en-US" dirty="0" smtClean="0"/>
              <a:t>Based on standard design methodologies</a:t>
            </a:r>
          </a:p>
          <a:p>
            <a:r>
              <a:rPr lang="en-US" dirty="0" smtClean="0"/>
              <a:t>Developed by Rockwell Automation and Cisco</a:t>
            </a:r>
          </a:p>
          <a:p>
            <a:r>
              <a:rPr lang="en-US" dirty="0" smtClean="0"/>
              <a:t>Publications on</a:t>
            </a:r>
            <a:endParaRPr lang="en-US" dirty="0" smtClean="0"/>
          </a:p>
          <a:p>
            <a:pPr lvl="1"/>
            <a:r>
              <a:rPr lang="en-US" dirty="0" smtClean="0"/>
              <a:t>Network Design and Security</a:t>
            </a:r>
          </a:p>
          <a:p>
            <a:pPr lvl="1"/>
            <a:r>
              <a:rPr lang="en-US" dirty="0" smtClean="0"/>
              <a:t>Wireless</a:t>
            </a:r>
          </a:p>
          <a:p>
            <a:pPr lvl="1"/>
            <a:r>
              <a:rPr lang="en-US" dirty="0" smtClean="0"/>
              <a:t>NAT</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err="1" smtClean="0">
                <a:solidFill>
                  <a:schemeClr val="tx2"/>
                </a:solidFill>
                <a:latin typeface="Arial Narrow"/>
                <a:cs typeface="Arial Narrow"/>
              </a:rPr>
              <a:t>CPwE</a:t>
            </a:r>
            <a:r>
              <a:rPr lang="en-US" sz="2400" b="1" i="1" dirty="0">
                <a:solidFill>
                  <a:schemeClr val="tx2"/>
                </a:solidFill>
                <a:cs typeface="Arial Narrow"/>
              </a:rPr>
              <a:t> - Ethernet Network Design and Security</a:t>
            </a:r>
            <a:endParaRPr lang="en-US" sz="2400" b="1" i="1" dirty="0" smtClean="0">
              <a:solidFill>
                <a:schemeClr val="tx2"/>
              </a:solidFill>
              <a:latin typeface="Arial Narrow"/>
              <a:cs typeface="Arial Narrow"/>
            </a:endParaRPr>
          </a:p>
        </p:txBody>
      </p:sp>
    </p:spTree>
    <p:extLst>
      <p:ext uri="{BB962C8B-B14F-4D97-AF65-F5344CB8AC3E}">
        <p14:creationId xmlns:p14="http://schemas.microsoft.com/office/powerpoint/2010/main" val="2502207381"/>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Converged Plant-wide Ethernet</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5</a:t>
            </a:fld>
            <a:endParaRPr lang="en-US"/>
          </a:p>
        </p:txBody>
      </p:sp>
      <p:sp>
        <p:nvSpPr>
          <p:cNvPr id="14340" name="Rectangle 3"/>
          <p:cNvSpPr>
            <a:spLocks noGrp="1" noChangeArrowheads="1"/>
          </p:cNvSpPr>
          <p:nvPr>
            <p:ph sz="quarter" idx="11"/>
          </p:nvPr>
        </p:nvSpPr>
        <p:spPr>
          <a:xfrm>
            <a:off x="152400" y="1657350"/>
            <a:ext cx="8763000" cy="3257550"/>
          </a:xfrm>
          <a:prstGeom prst="rect">
            <a:avLst/>
          </a:prstGeom>
        </p:spPr>
        <p:txBody>
          <a:bodyPr>
            <a:normAutofit/>
          </a:bodyPr>
          <a:lstStyle/>
          <a:p>
            <a:r>
              <a:rPr lang="en-US" dirty="0" smtClean="0"/>
              <a:t>Located at</a:t>
            </a:r>
            <a:endParaRPr lang="en-US" dirty="0">
              <a:hlinkClick r:id="rId2"/>
            </a:endParaRPr>
          </a:p>
          <a:p>
            <a:pPr lvl="1"/>
            <a:r>
              <a:rPr lang="en-US" dirty="0" smtClean="0">
                <a:hlinkClick r:id="rId2"/>
              </a:rPr>
              <a:t>www.ab.com</a:t>
            </a:r>
            <a:endParaRPr lang="en-US" dirty="0" smtClean="0"/>
          </a:p>
          <a:p>
            <a:pPr lvl="1"/>
            <a:r>
              <a:rPr lang="en-US" dirty="0" smtClean="0"/>
              <a:t>Go to Literature Library</a:t>
            </a:r>
          </a:p>
          <a:p>
            <a:pPr lvl="1"/>
            <a:r>
              <a:rPr lang="en-US" dirty="0" smtClean="0"/>
              <a:t>Search for “</a:t>
            </a:r>
            <a:r>
              <a:rPr lang="en-US" dirty="0" err="1" smtClean="0"/>
              <a:t>cpwe</a:t>
            </a:r>
            <a:r>
              <a:rPr lang="en-US" dirty="0" smtClean="0"/>
              <a:t>” to see available documents</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err="1" smtClean="0">
                <a:solidFill>
                  <a:schemeClr val="tx2"/>
                </a:solidFill>
                <a:latin typeface="Arial Narrow"/>
                <a:cs typeface="Arial Narrow"/>
              </a:rPr>
              <a:t>CPwE</a:t>
            </a:r>
            <a:r>
              <a:rPr lang="en-US" sz="2400" b="1" i="1" dirty="0">
                <a:solidFill>
                  <a:schemeClr val="tx2"/>
                </a:solidFill>
                <a:cs typeface="Arial Narrow"/>
              </a:rPr>
              <a:t> </a:t>
            </a:r>
            <a:r>
              <a:rPr lang="en-US" sz="2400" b="1" i="1" dirty="0" smtClean="0">
                <a:solidFill>
                  <a:schemeClr val="tx2"/>
                </a:solidFill>
                <a:cs typeface="Arial Narrow"/>
              </a:rPr>
              <a:t>documents posted on Literature Library</a:t>
            </a:r>
            <a:endParaRPr lang="en-US" sz="2400" b="1" i="1" dirty="0" smtClean="0">
              <a:solidFill>
                <a:schemeClr val="tx2"/>
              </a:solidFill>
              <a:latin typeface="Arial Narrow"/>
              <a:cs typeface="Arial Narrow"/>
            </a:endParaRPr>
          </a:p>
        </p:txBody>
      </p:sp>
    </p:spTree>
    <p:extLst>
      <p:ext uri="{BB962C8B-B14F-4D97-AF65-F5344CB8AC3E}">
        <p14:creationId xmlns:p14="http://schemas.microsoft.com/office/powerpoint/2010/main" val="285251570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392406" y="817058"/>
            <a:ext cx="1061539" cy="1371600"/>
          </a:xfrm>
          <a:prstGeom prst="rect">
            <a:avLst/>
          </a:prstGeom>
        </p:spPr>
      </p:pic>
      <p:pic>
        <p:nvPicPr>
          <p:cNvPr id="14" name="Picture 13"/>
          <p:cNvPicPr>
            <a:picLocks noChangeAspect="1"/>
          </p:cNvPicPr>
          <p:nvPr/>
        </p:nvPicPr>
        <p:blipFill>
          <a:blip r:embed="rId3"/>
          <a:stretch>
            <a:fillRect/>
          </a:stretch>
        </p:blipFill>
        <p:spPr>
          <a:xfrm>
            <a:off x="6819797" y="1149655"/>
            <a:ext cx="1055429" cy="1371600"/>
          </a:xfrm>
          <a:prstGeom prst="rect">
            <a:avLst/>
          </a:prstGeom>
          <a:solidFill>
            <a:schemeClr val="bg1"/>
          </a:solidFill>
        </p:spPr>
      </p:pic>
      <p:pic>
        <p:nvPicPr>
          <p:cNvPr id="15" name="Picture 14"/>
          <p:cNvPicPr>
            <a:picLocks noChangeAspect="1"/>
          </p:cNvPicPr>
          <p:nvPr/>
        </p:nvPicPr>
        <p:blipFill>
          <a:blip r:embed="rId4"/>
          <a:stretch>
            <a:fillRect/>
          </a:stretch>
        </p:blipFill>
        <p:spPr>
          <a:xfrm>
            <a:off x="6358682" y="3475196"/>
            <a:ext cx="1061539" cy="1371600"/>
          </a:xfrm>
          <a:prstGeom prst="rect">
            <a:avLst/>
          </a:prstGeom>
        </p:spPr>
      </p:pic>
      <p:pic>
        <p:nvPicPr>
          <p:cNvPr id="21" name="Picture 20"/>
          <p:cNvPicPr>
            <a:picLocks noChangeAspect="1"/>
          </p:cNvPicPr>
          <p:nvPr/>
        </p:nvPicPr>
        <p:blipFill>
          <a:blip r:embed="rId5"/>
          <a:stretch>
            <a:fillRect/>
          </a:stretch>
        </p:blipFill>
        <p:spPr>
          <a:xfrm>
            <a:off x="6878021" y="3612356"/>
            <a:ext cx="1056957" cy="1371600"/>
          </a:xfrm>
          <a:prstGeom prst="rect">
            <a:avLst/>
          </a:prstGeom>
          <a:solidFill>
            <a:schemeClr val="bg1"/>
          </a:solidFill>
        </p:spPr>
      </p:pic>
      <p:pic>
        <p:nvPicPr>
          <p:cNvPr id="22" name="Picture 21"/>
          <p:cNvPicPr>
            <a:picLocks noChangeAspect="1"/>
          </p:cNvPicPr>
          <p:nvPr/>
        </p:nvPicPr>
        <p:blipFill>
          <a:blip r:embed="rId6"/>
          <a:stretch>
            <a:fillRect/>
          </a:stretch>
        </p:blipFill>
        <p:spPr>
          <a:xfrm>
            <a:off x="4583074" y="2237241"/>
            <a:ext cx="1060358" cy="1371600"/>
          </a:xfrm>
          <a:prstGeom prst="rect">
            <a:avLst/>
          </a:prstGeom>
        </p:spPr>
      </p:pic>
      <p:pic>
        <p:nvPicPr>
          <p:cNvPr id="23" name="Picture 22"/>
          <p:cNvPicPr>
            <a:picLocks noChangeAspect="1"/>
          </p:cNvPicPr>
          <p:nvPr/>
        </p:nvPicPr>
        <p:blipFill>
          <a:blip r:embed="rId7"/>
          <a:stretch>
            <a:fillRect/>
          </a:stretch>
        </p:blipFill>
        <p:spPr>
          <a:xfrm>
            <a:off x="5106163" y="2463076"/>
            <a:ext cx="1056608" cy="1371600"/>
          </a:xfrm>
          <a:prstGeom prst="rect">
            <a:avLst/>
          </a:prstGeom>
          <a:solidFill>
            <a:schemeClr val="bg1"/>
          </a:solidFill>
        </p:spPr>
      </p:pic>
      <p:sp>
        <p:nvSpPr>
          <p:cNvPr id="11" name="Title 4"/>
          <p:cNvSpPr>
            <a:spLocks noGrp="1"/>
          </p:cNvSpPr>
          <p:nvPr>
            <p:ph type="title"/>
          </p:nvPr>
        </p:nvSpPr>
        <p:spPr>
          <a:xfrm>
            <a:off x="152400" y="137161"/>
            <a:ext cx="7086600" cy="685799"/>
          </a:xfrm>
        </p:spPr>
        <p:txBody>
          <a:bodyPr/>
          <a:lstStyle/>
          <a:p>
            <a:r>
              <a:rPr lang="en-US" dirty="0" smtClean="0"/>
              <a:t>Converged Plant-wide Ethernet</a:t>
            </a:r>
            <a:endParaRPr lang="en-US" dirty="0"/>
          </a:p>
        </p:txBody>
      </p:sp>
      <p:sp>
        <p:nvSpPr>
          <p:cNvPr id="12" name="Rectangle 3"/>
          <p:cNvSpPr>
            <a:spLocks noGrp="1" noChangeArrowheads="1"/>
          </p:cNvSpPr>
          <p:nvPr>
            <p:ph sz="quarter" idx="11"/>
          </p:nvPr>
        </p:nvSpPr>
        <p:spPr>
          <a:xfrm>
            <a:off x="152400" y="1538172"/>
            <a:ext cx="8763000" cy="3257550"/>
          </a:xfrm>
          <a:prstGeom prst="rect">
            <a:avLst/>
          </a:prstGeom>
        </p:spPr>
        <p:txBody>
          <a:bodyPr>
            <a:normAutofit fontScale="92500" lnSpcReduction="20000"/>
          </a:bodyPr>
          <a:lstStyle/>
          <a:p>
            <a:r>
              <a:rPr lang="en-US" dirty="0"/>
              <a:t>Deploying Network Address Translation</a:t>
            </a:r>
          </a:p>
          <a:p>
            <a:pPr lvl="2"/>
            <a:r>
              <a:rPr lang="en-US" dirty="0"/>
              <a:t>ENET-WP036 </a:t>
            </a:r>
          </a:p>
          <a:p>
            <a:pPr lvl="2"/>
            <a:r>
              <a:rPr lang="en-US" dirty="0"/>
              <a:t>ENET-TD007</a:t>
            </a:r>
          </a:p>
          <a:p>
            <a:r>
              <a:rPr lang="en-US" dirty="0"/>
              <a:t>Identity </a:t>
            </a:r>
            <a:r>
              <a:rPr lang="en-US" dirty="0" smtClean="0"/>
              <a:t>Services</a:t>
            </a:r>
          </a:p>
          <a:p>
            <a:pPr lvl="2"/>
            <a:r>
              <a:rPr lang="en-US" dirty="0" smtClean="0"/>
              <a:t>ENET-WP037</a:t>
            </a:r>
          </a:p>
          <a:p>
            <a:pPr lvl="2"/>
            <a:r>
              <a:rPr lang="en-US" dirty="0" smtClean="0"/>
              <a:t>ENET-TD008</a:t>
            </a:r>
          </a:p>
          <a:p>
            <a:r>
              <a:rPr lang="en-US" dirty="0" smtClean="0"/>
              <a:t>Securely Traversing Data across the </a:t>
            </a:r>
            <a:br>
              <a:rPr lang="en-US" dirty="0" smtClean="0"/>
            </a:br>
            <a:r>
              <a:rPr lang="en-US" dirty="0" smtClean="0"/>
              <a:t>Industrial Demilitarized Zone</a:t>
            </a:r>
          </a:p>
          <a:p>
            <a:pPr lvl="2"/>
            <a:r>
              <a:rPr lang="en-US" dirty="0" smtClean="0"/>
              <a:t>ENET-WP038</a:t>
            </a:r>
          </a:p>
          <a:p>
            <a:pPr lvl="2"/>
            <a:r>
              <a:rPr lang="en-US" dirty="0" smtClean="0"/>
              <a:t>ENET-TD009</a:t>
            </a:r>
            <a:endParaRPr lang="en-US" dirty="0"/>
          </a:p>
        </p:txBody>
      </p:sp>
      <p:sp>
        <p:nvSpPr>
          <p:cNvPr id="16" name="TextBox 15"/>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Some Examples</a:t>
            </a:r>
            <a:endParaRPr lang="en-US" sz="2400" b="1" i="1" dirty="0" smtClean="0">
              <a:solidFill>
                <a:schemeClr val="tx2"/>
              </a:solidFill>
              <a:latin typeface="Arial Narrow"/>
              <a:cs typeface="Arial Narrow"/>
            </a:endParaRPr>
          </a:p>
        </p:txBody>
      </p:sp>
    </p:spTree>
    <p:extLst>
      <p:ext uri="{BB962C8B-B14F-4D97-AF65-F5344CB8AC3E}">
        <p14:creationId xmlns:p14="http://schemas.microsoft.com/office/powerpoint/2010/main" val="166402840"/>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954429" y="1356336"/>
            <a:ext cx="1738337" cy="1214942"/>
          </a:xfrm>
          <a:prstGeom prst="rect">
            <a:avLst/>
          </a:prstGeom>
        </p:spPr>
      </p:pic>
      <p:sp>
        <p:nvSpPr>
          <p:cNvPr id="5" name="Title 4"/>
          <p:cNvSpPr>
            <a:spLocks noGrp="1"/>
          </p:cNvSpPr>
          <p:nvPr>
            <p:ph type="title"/>
          </p:nvPr>
        </p:nvSpPr>
        <p:spPr/>
        <p:txBody>
          <a:bodyPr/>
          <a:lstStyle/>
          <a:p>
            <a:r>
              <a:rPr lang="en-US" dirty="0" smtClean="0"/>
              <a:t/>
            </a:r>
            <a:br>
              <a:rPr lang="en-US" dirty="0" smtClean="0"/>
            </a:br>
            <a:r>
              <a:rPr lang="en-US" dirty="0" smtClean="0"/>
              <a:t>Device Level Ring (DLR) </a:t>
            </a:r>
            <a:r>
              <a:rPr lang="en-US" dirty="0" smtClean="0"/>
              <a:t>- References</a:t>
            </a:r>
            <a:endParaRPr lang="en-US" dirty="0"/>
          </a:p>
        </p:txBody>
      </p:sp>
      <p:sp>
        <p:nvSpPr>
          <p:cNvPr id="14340" name="Rectangle 3"/>
          <p:cNvSpPr>
            <a:spLocks noGrp="1" noChangeArrowheads="1"/>
          </p:cNvSpPr>
          <p:nvPr>
            <p:ph idx="4294967295"/>
          </p:nvPr>
        </p:nvSpPr>
        <p:spPr>
          <a:xfrm>
            <a:off x="272641" y="1035891"/>
            <a:ext cx="6681788" cy="4037126"/>
          </a:xfrm>
          <a:prstGeom prst="rect">
            <a:avLst/>
          </a:prstGeom>
        </p:spPr>
        <p:txBody>
          <a:bodyPr>
            <a:normAutofit fontScale="92500" lnSpcReduction="20000"/>
          </a:bodyPr>
          <a:lstStyle/>
          <a:p>
            <a:r>
              <a:rPr lang="en-US" dirty="0" smtClean="0"/>
              <a:t>The EtherNet/IP Embedded Switch Technology</a:t>
            </a:r>
          </a:p>
          <a:p>
            <a:pPr lvl="1"/>
            <a:r>
              <a:rPr lang="en-US" dirty="0"/>
              <a:t>C</a:t>
            </a:r>
            <a:r>
              <a:rPr lang="en-US" dirty="0" smtClean="0"/>
              <a:t>overs DLR</a:t>
            </a:r>
          </a:p>
          <a:p>
            <a:pPr lvl="2"/>
            <a:r>
              <a:rPr lang="en-US" dirty="0" smtClean="0">
                <a:hlinkClick r:id="rId3"/>
              </a:rPr>
              <a:t>http://literature.rockwellautomation.com/idc/groups/literature/documents/ap/enet-ap005_-en-p.pdf</a:t>
            </a:r>
            <a:endParaRPr lang="en-US" dirty="0" smtClean="0"/>
          </a:p>
          <a:p>
            <a:r>
              <a:rPr lang="en-US" dirty="0" smtClean="0"/>
              <a:t>Embedded </a:t>
            </a:r>
            <a:r>
              <a:rPr lang="en-US" dirty="0"/>
              <a:t>Switch </a:t>
            </a:r>
            <a:r>
              <a:rPr lang="en-US" dirty="0" smtClean="0"/>
              <a:t>Technology </a:t>
            </a:r>
            <a:r>
              <a:rPr lang="en-US" dirty="0"/>
              <a:t>Reference </a:t>
            </a:r>
            <a:r>
              <a:rPr lang="en-US" dirty="0" smtClean="0"/>
              <a:t>Architectures</a:t>
            </a:r>
          </a:p>
          <a:p>
            <a:pPr lvl="1"/>
            <a:r>
              <a:rPr lang="en-US" dirty="0" smtClean="0"/>
              <a:t>Shows supported network layouts for two port devices</a:t>
            </a:r>
          </a:p>
          <a:p>
            <a:pPr lvl="2"/>
            <a:r>
              <a:rPr lang="en-US" dirty="0" smtClean="0">
                <a:hlinkClick r:id="rId4"/>
              </a:rPr>
              <a:t>http</a:t>
            </a:r>
            <a:r>
              <a:rPr lang="en-US" dirty="0">
                <a:hlinkClick r:id="rId4"/>
              </a:rPr>
              <a:t>://literature.rockwellautomation.com/idc/groups/literature/documents/rm/enet-rm003_-</a:t>
            </a:r>
            <a:r>
              <a:rPr lang="en-US" dirty="0" smtClean="0">
                <a:hlinkClick r:id="rId4"/>
              </a:rPr>
              <a:t>en-p.pdf</a:t>
            </a:r>
            <a:endParaRPr lang="en-US" dirty="0" smtClean="0"/>
          </a:p>
          <a:p>
            <a:r>
              <a:rPr lang="en-US" dirty="0" smtClean="0"/>
              <a:t>Ethernet Design Considerations</a:t>
            </a:r>
          </a:p>
          <a:p>
            <a:pPr lvl="1"/>
            <a:r>
              <a:rPr lang="en-US" dirty="0" smtClean="0"/>
              <a:t>General guide to EtherNet/IP and devices</a:t>
            </a:r>
            <a:endParaRPr lang="en-US" dirty="0"/>
          </a:p>
          <a:p>
            <a:pPr lvl="2"/>
            <a:r>
              <a:rPr lang="en-US" dirty="0" smtClean="0">
                <a:hlinkClick r:id="rId5" action="ppaction://hlinkfile"/>
              </a:rPr>
              <a:t>http</a:t>
            </a:r>
            <a:r>
              <a:rPr lang="en-US" dirty="0">
                <a:hlinkClick r:id="rId5" action="ppaction://hlinkfile"/>
              </a:rPr>
              <a:t>://literature.rockwellautomation.com/idc/groups/literature/documents/rm/enet-rm002_-en-p.pdf</a:t>
            </a:r>
            <a:endParaRPr lang="en-US" dirty="0"/>
          </a:p>
          <a:p>
            <a:pPr lvl="1"/>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7</a:t>
            </a:fld>
            <a:endParaRPr lang="en-US"/>
          </a:p>
        </p:txBody>
      </p:sp>
    </p:spTree>
    <p:extLst>
      <p:ext uri="{BB962C8B-B14F-4D97-AF65-F5344CB8AC3E}">
        <p14:creationId xmlns:p14="http://schemas.microsoft.com/office/powerpoint/2010/main" val="64108849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CIP Sync</a:t>
            </a:r>
            <a:endParaRPr lang="en-US" dirty="0"/>
          </a:p>
        </p:txBody>
      </p:sp>
      <p:sp>
        <p:nvSpPr>
          <p:cNvPr id="6" name="Slide Number Placeholder 5"/>
          <p:cNvSpPr>
            <a:spLocks noGrp="1"/>
          </p:cNvSpPr>
          <p:nvPr>
            <p:ph type="sldNum" sz="quarter" idx="10"/>
          </p:nvPr>
        </p:nvSpPr>
        <p:spPr/>
        <p:txBody>
          <a:bodyPr/>
          <a:lstStyle/>
          <a:p>
            <a:fld id="{4458D7BB-C5F0-C74A-897E-AD5E99CA2DB6}" type="slidenum">
              <a:rPr lang="en-US" smtClean="0"/>
              <a:pPr/>
              <a:t>8</a:t>
            </a:fld>
            <a:endParaRPr lang="en-US"/>
          </a:p>
        </p:txBody>
      </p:sp>
      <p:sp>
        <p:nvSpPr>
          <p:cNvPr id="14340" name="Rectangle 3"/>
          <p:cNvSpPr>
            <a:spLocks noGrp="1" noChangeArrowheads="1"/>
          </p:cNvSpPr>
          <p:nvPr>
            <p:ph sz="quarter" idx="11"/>
          </p:nvPr>
        </p:nvSpPr>
        <p:spPr>
          <a:xfrm>
            <a:off x="152400" y="1407366"/>
            <a:ext cx="8763000" cy="3257550"/>
          </a:xfrm>
          <a:prstGeom prst="rect">
            <a:avLst/>
          </a:prstGeom>
        </p:spPr>
        <p:txBody>
          <a:bodyPr>
            <a:normAutofit/>
          </a:bodyPr>
          <a:lstStyle/>
          <a:p>
            <a:r>
              <a:rPr lang="en-US" dirty="0" smtClean="0"/>
              <a:t>Uses </a:t>
            </a:r>
            <a:r>
              <a:rPr lang="en-US" dirty="0"/>
              <a:t>IEEE 1588-2008 </a:t>
            </a:r>
            <a:r>
              <a:rPr lang="en-US" dirty="0" smtClean="0"/>
              <a:t>PTP standard</a:t>
            </a:r>
          </a:p>
          <a:p>
            <a:r>
              <a:rPr lang="en-US" dirty="0" smtClean="0"/>
              <a:t>Allows time synchronization between devices within 100ns accuracy</a:t>
            </a:r>
          </a:p>
          <a:p>
            <a:r>
              <a:rPr lang="en-US" dirty="0" smtClean="0"/>
              <a:t>Enable in devices and switches when used</a:t>
            </a:r>
          </a:p>
          <a:p>
            <a:r>
              <a:rPr lang="en-US" dirty="0" smtClean="0"/>
              <a:t>Detailed in:</a:t>
            </a:r>
          </a:p>
          <a:p>
            <a:pPr lvl="2"/>
            <a:r>
              <a:rPr lang="en-US" dirty="0" smtClean="0"/>
              <a:t>Publication - </a:t>
            </a:r>
            <a:r>
              <a:rPr lang="en-US" dirty="0" smtClean="0">
                <a:hlinkClick r:id="rId2"/>
              </a:rPr>
              <a:t>http</a:t>
            </a:r>
            <a:r>
              <a:rPr lang="en-US" dirty="0">
                <a:hlinkClick r:id="rId2"/>
              </a:rPr>
              <a:t>://literature.rockwellautomation.com/idc/groups/literature/documents/at/ia-at003_-</a:t>
            </a:r>
            <a:r>
              <a:rPr lang="en-US" dirty="0" smtClean="0">
                <a:hlinkClick r:id="rId2"/>
              </a:rPr>
              <a:t>en-p.pdf</a:t>
            </a:r>
            <a:endParaRPr lang="en-US" dirty="0"/>
          </a:p>
          <a:p>
            <a:pPr lvl="2"/>
            <a:r>
              <a:rPr lang="en-US" dirty="0"/>
              <a:t>Answer ID </a:t>
            </a:r>
            <a:r>
              <a:rPr lang="en-US" dirty="0" smtClean="0"/>
              <a:t>- 623577 </a:t>
            </a:r>
            <a:endParaRPr lang="en-US" dirty="0"/>
          </a:p>
          <a:p>
            <a:endParaRPr lang="en-US" dirty="0"/>
          </a:p>
          <a:p>
            <a:endParaRPr lang="en-US" dirty="0"/>
          </a:p>
        </p:txBody>
      </p:sp>
      <p:sp>
        <p:nvSpPr>
          <p:cNvPr id="7" name="TextBox 6"/>
          <p:cNvSpPr txBox="1"/>
          <p:nvPr/>
        </p:nvSpPr>
        <p:spPr>
          <a:xfrm>
            <a:off x="229227" y="1007256"/>
            <a:ext cx="8686175" cy="400110"/>
          </a:xfrm>
          <a:prstGeom prst="rect">
            <a:avLst/>
          </a:prstGeom>
          <a:noFill/>
        </p:spPr>
        <p:txBody>
          <a:bodyPr wrap="square" rtlCol="0">
            <a:spAutoFit/>
          </a:bodyPr>
          <a:lstStyle/>
          <a:p>
            <a:pPr>
              <a:lnSpc>
                <a:spcPts val="2400"/>
              </a:lnSpc>
            </a:pPr>
            <a:r>
              <a:rPr lang="en-US" sz="2400" b="1" i="1" dirty="0" smtClean="0">
                <a:solidFill>
                  <a:schemeClr val="tx2"/>
                </a:solidFill>
                <a:latin typeface="Arial Narrow"/>
                <a:cs typeface="Arial Narrow"/>
              </a:rPr>
              <a:t>PTP - Precision Time Protocol</a:t>
            </a:r>
          </a:p>
        </p:txBody>
      </p:sp>
    </p:spTree>
    <p:extLst>
      <p:ext uri="{BB962C8B-B14F-4D97-AF65-F5344CB8AC3E}">
        <p14:creationId xmlns:p14="http://schemas.microsoft.com/office/powerpoint/2010/main" val="44610726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Vlans</a:t>
            </a:r>
            <a:endParaRPr lang="en-US" dirty="0"/>
          </a:p>
        </p:txBody>
      </p:sp>
      <p:sp>
        <p:nvSpPr>
          <p:cNvPr id="14340" name="Rectangle 3"/>
          <p:cNvSpPr>
            <a:spLocks noGrp="1" noChangeArrowheads="1"/>
          </p:cNvSpPr>
          <p:nvPr>
            <p:ph idx="4294967295"/>
          </p:nvPr>
        </p:nvSpPr>
        <p:spPr>
          <a:xfrm>
            <a:off x="252284" y="1028700"/>
            <a:ext cx="8273878" cy="3886200"/>
          </a:xfrm>
          <a:prstGeom prst="rect">
            <a:avLst/>
          </a:prstGeom>
        </p:spPr>
        <p:txBody>
          <a:bodyPr>
            <a:normAutofit lnSpcReduction="10000"/>
          </a:bodyPr>
          <a:lstStyle/>
          <a:p>
            <a:r>
              <a:rPr lang="en-US" dirty="0" smtClean="0"/>
              <a:t>Vlans are one way to segment large networks into manageable, isolated groups</a:t>
            </a:r>
          </a:p>
          <a:p>
            <a:pPr lvl="1"/>
            <a:r>
              <a:rPr lang="en-US" dirty="0" smtClean="0"/>
              <a:t>A single network with thousands of devices can be virtually impossible to maintain</a:t>
            </a:r>
          </a:p>
          <a:p>
            <a:pPr lvl="1"/>
            <a:r>
              <a:rPr lang="en-US" dirty="0" smtClean="0"/>
              <a:t>One single mistake or device malfunction could potentially affect all devices</a:t>
            </a:r>
          </a:p>
          <a:p>
            <a:r>
              <a:rPr lang="en-US" dirty="0" smtClean="0"/>
              <a:t>May need router or a switch with some level of routing capability to cross Vlans</a:t>
            </a:r>
          </a:p>
          <a:p>
            <a:r>
              <a:rPr lang="en-US" dirty="0" smtClean="0"/>
              <a:t>A general practice is to limit each network or Vlan </a:t>
            </a:r>
            <a:r>
              <a:rPr lang="en-US" dirty="0"/>
              <a:t>to </a:t>
            </a:r>
            <a:r>
              <a:rPr lang="en-US" dirty="0" smtClean="0"/>
              <a:t>255 </a:t>
            </a:r>
            <a:r>
              <a:rPr lang="en-US" dirty="0"/>
              <a:t>nodes </a:t>
            </a:r>
            <a:r>
              <a:rPr lang="en-US" dirty="0" smtClean="0"/>
              <a:t>or </a:t>
            </a:r>
            <a:r>
              <a:rPr lang="en-US" dirty="0"/>
              <a:t>less (Class C networking) </a:t>
            </a:r>
          </a:p>
        </p:txBody>
      </p:sp>
      <p:sp>
        <p:nvSpPr>
          <p:cNvPr id="6" name="Slide Number Placeholder 5"/>
          <p:cNvSpPr>
            <a:spLocks noGrp="1"/>
          </p:cNvSpPr>
          <p:nvPr>
            <p:ph type="sldNum" sz="quarter" idx="10"/>
          </p:nvPr>
        </p:nvSpPr>
        <p:spPr/>
        <p:txBody>
          <a:bodyPr/>
          <a:lstStyle/>
          <a:p>
            <a:fld id="{4458D7BB-C5F0-C74A-897E-AD5E99CA2DB6}" type="slidenum">
              <a:rPr lang="en-US" smtClean="0"/>
              <a:pPr/>
              <a:t>9</a:t>
            </a:fld>
            <a:endParaRPr lang="en-US"/>
          </a:p>
        </p:txBody>
      </p:sp>
    </p:spTree>
    <p:extLst>
      <p:ext uri="{BB962C8B-B14F-4D97-AF65-F5344CB8AC3E}">
        <p14:creationId xmlns:p14="http://schemas.microsoft.com/office/powerpoint/2010/main" val="275440252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RockwellAutomation_CF_16x9_r4">
  <a:themeElements>
    <a:clrScheme name="RA Standard">
      <a:dk1>
        <a:srgbClr val="000000"/>
      </a:dk1>
      <a:lt1>
        <a:srgbClr val="FFFFFF"/>
      </a:lt1>
      <a:dk2>
        <a:srgbClr val="000000"/>
      </a:dk2>
      <a:lt2>
        <a:srgbClr val="474747"/>
      </a:lt2>
      <a:accent1>
        <a:srgbClr val="C41230"/>
      </a:accent1>
      <a:accent2>
        <a:srgbClr val="474747"/>
      </a:accent2>
      <a:accent3>
        <a:srgbClr val="003EA2"/>
      </a:accent3>
      <a:accent4>
        <a:srgbClr val="7030A0"/>
      </a:accent4>
      <a:accent5>
        <a:srgbClr val="EAAB00"/>
      </a:accent5>
      <a:accent6>
        <a:srgbClr val="7AB800"/>
      </a:accent6>
      <a:hlink>
        <a:srgbClr val="C41230"/>
      </a:hlink>
      <a:folHlink>
        <a:srgbClr val="CAC7C8"/>
      </a:folHlink>
    </a:clrScheme>
    <a:fontScheme name="Rockwell Automation">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a:tailEnd/>
        </a:ln>
        <a:effectLst/>
        <a:scene3d>
          <a:camera prst="orthographicFront"/>
          <a:lightRig rig="threePt" dir="t">
            <a:rot lat="0" lon="0" rev="1200000"/>
          </a:lightRig>
        </a:scene3d>
        <a:sp3d/>
      </a:spPr>
      <a:bodyPr wrap="none" rtlCol="0" anchor="ctr">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sz="2400" kern="1200">
            <a:solidFill>
              <a:schemeClr val="tx1"/>
            </a:solidFill>
            <a:latin typeface="Arial" charset="0"/>
            <a:ea typeface="+mn-ea"/>
            <a:cs typeface="+mn-cs"/>
          </a:defRPr>
        </a:defPPr>
      </a:lstStyle>
      <a:style>
        <a:lnRef idx="0">
          <a:schemeClr val="accent4"/>
        </a:lnRef>
        <a:fillRef idx="3">
          <a:schemeClr val="accent4"/>
        </a:fillRef>
        <a:effectRef idx="3">
          <a:schemeClr val="accent4"/>
        </a:effectRef>
        <a:fontRef idx="minor">
          <a:schemeClr val="lt1"/>
        </a:fontRef>
      </a:style>
    </a:spDef>
    <a:lnDef>
      <a:spPr bwMode="auto">
        <a:noFill/>
        <a:ln w="9525" cap="flat" cmpd="sng" algn="ctr">
          <a:solidFill>
            <a:schemeClr val="tx2"/>
          </a:solidFill>
          <a:prstDash val="solid"/>
          <a:round/>
          <a:headEnd type="none" w="med" len="med"/>
          <a:tailEnd type="none" w="med" len="med"/>
        </a:ln>
        <a:effectLst/>
      </a:spPr>
      <a:bodyPr/>
      <a:lstStyle/>
    </a:lnDef>
    <a:txDef>
      <a:spPr>
        <a:noFill/>
      </a:spPr>
      <a:bodyPr wrap="square" rtlCol="0">
        <a:spAutoFit/>
      </a:bodyPr>
      <a:lstStyle>
        <a:defPPr>
          <a:lnSpc>
            <a:spcPts val="2200"/>
          </a:lnSpc>
          <a:defRPr sz="2400" dirty="0" smtClean="0">
            <a:solidFill>
              <a:schemeClr val="tx2"/>
            </a:solidFill>
            <a:latin typeface="Arial Narrow"/>
            <a:cs typeface="Arial Narrow"/>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ockwellAutomation_16x9_PUBLIC-CO900-Rev H.pptx" id="{FE899909-F8C8-4CD1-BC26-3653A35EA4F0}" vid="{B56C203D-B4DA-41F2-982E-6D3F7B6FB437}"/>
    </a:ext>
  </a:extLst>
</a:theme>
</file>

<file path=ppt/theme/theme2.xml><?xml version="1.0" encoding="utf-8"?>
<a:theme xmlns:a="http://schemas.openxmlformats.org/drawingml/2006/main" name="RA-Dark">
  <a:themeElements>
    <a:clrScheme name="Rockwell Automation Dark Confidential">
      <a:dk1>
        <a:srgbClr val="000000"/>
      </a:dk1>
      <a:lt1>
        <a:srgbClr val="FFFFFF"/>
      </a:lt1>
      <a:dk2>
        <a:srgbClr val="000000"/>
      </a:dk2>
      <a:lt2>
        <a:srgbClr val="474747"/>
      </a:lt2>
      <a:accent1>
        <a:srgbClr val="C41230"/>
      </a:accent1>
      <a:accent2>
        <a:srgbClr val="CAC7C8"/>
      </a:accent2>
      <a:accent3>
        <a:srgbClr val="00B0F0"/>
      </a:accent3>
      <a:accent4>
        <a:srgbClr val="9325B2"/>
      </a:accent4>
      <a:accent5>
        <a:srgbClr val="EAAB00"/>
      </a:accent5>
      <a:accent6>
        <a:srgbClr val="7AB800"/>
      </a:accent6>
      <a:hlink>
        <a:srgbClr val="C41230"/>
      </a:hlink>
      <a:folHlink>
        <a:srgbClr val="CAC7C8"/>
      </a:folHlink>
    </a:clrScheme>
    <a:fontScheme name="Rockwell Automation">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25000">
              <a:srgbClr val="E60F34"/>
            </a:gs>
            <a:gs pos="100000">
              <a:srgbClr val="800000"/>
            </a:gs>
          </a:gsLst>
          <a:path path="circle">
            <a:fillToRect l="50000" t="50000" r="50000" b="50000"/>
          </a:path>
          <a:tileRect/>
        </a:gradFill>
        <a:ln>
          <a:headEnd/>
          <a:tailEnd/>
        </a:ln>
        <a:effectLst/>
        <a:scene3d>
          <a:camera prst="obliqueTopRight">
            <a:rot lat="0" lon="0" rev="0"/>
          </a:camera>
          <a:lightRig rig="threePt" dir="t">
            <a:rot lat="0" lon="0" rev="1200000"/>
          </a:lightRig>
        </a:scene3d>
        <a:sp3d>
          <a:bevelT w="63500" h="25400"/>
        </a:sp3d>
      </a:spPr>
      <a:bodyPr wrap="none" anchor="ctr">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sz="2400" kern="1200">
            <a:solidFill>
              <a:schemeClr val="tx1"/>
            </a:solidFill>
            <a:latin typeface="Arial" charset="0"/>
            <a:ea typeface="+mn-ea"/>
            <a:cs typeface="+mn-cs"/>
          </a:defRPr>
        </a:defPPr>
      </a:lstStyle>
      <a:style>
        <a:lnRef idx="0">
          <a:schemeClr val="accent4"/>
        </a:lnRef>
        <a:fillRef idx="3">
          <a:schemeClr val="accent4"/>
        </a:fillRef>
        <a:effectRef idx="3">
          <a:schemeClr val="accent4"/>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b" anchorCtr="0" compatLnSpc="1">
        <a:prstTxWarp prst="textNoShape">
          <a:avLst/>
        </a:prstTxWarp>
      </a:bodyPr>
      <a:lstStyle>
        <a:defPPr marL="0" marR="0" indent="0" algn="l" defTabSz="914400" rtl="0" eaLnBrk="1" fontAlgn="base" latinLnBrk="0" hangingPunct="1">
          <a:lnSpc>
            <a:spcPct val="80000"/>
          </a:lnSpc>
          <a:spcBef>
            <a:spcPct val="0"/>
          </a:spcBef>
          <a:spcAft>
            <a:spcPct val="0"/>
          </a:spcAft>
          <a:buClrTx/>
          <a:buSzTx/>
          <a:buFontTx/>
          <a:buNone/>
          <a:tabLst/>
          <a:defRPr kumimoji="0" lang="en-US" sz="3200" b="0" i="0" u="none" strike="noStrike" cap="none" normalizeH="0" baseline="0">
            <a:ln>
              <a:noFill/>
            </a:ln>
            <a:solidFill>
              <a:srgbClr val="CC0000"/>
            </a:solidFill>
            <a:effectLst/>
            <a:latin typeface="Arial Narrow" charset="0"/>
            <a:ea typeface="ＭＳ Ｐゴシック" charset="-128"/>
            <a:cs typeface="ＭＳ Ｐゴシック" charset="-128"/>
          </a:defRPr>
        </a:defPPr>
      </a:lstStyle>
    </a:lnDef>
    <a:txDef>
      <a:spPr>
        <a:noFill/>
      </a:spPr>
      <a:bodyPr wrap="square" rtlCol="0">
        <a:spAutoFit/>
      </a:bodyPr>
      <a:lstStyle>
        <a:defPPr>
          <a:lnSpc>
            <a:spcPts val="2200"/>
          </a:lnSpc>
          <a:defRPr sz="2000" i="1" dirty="0" smtClean="0">
            <a:solidFill>
              <a:schemeClr val="bg1"/>
            </a:solidFill>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ockwellAutomation_16x9_PUBLIC-CO900-Rev H.pptx" id="{FE899909-F8C8-4CD1-BC26-3653A35EA4F0}" vid="{3ABC2A3F-0516-4B65-BA12-3707D70A0F0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RockwellAutomation_16x9_PUBLIC-CO900-Rev H</Template>
  <TotalTime>2038</TotalTime>
  <Words>1594</Words>
  <Application>Microsoft Office PowerPoint</Application>
  <PresentationFormat>On-screen Show (16:9)</PresentationFormat>
  <Paragraphs>257</Paragraphs>
  <Slides>38</Slides>
  <Notes>2</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38</vt:i4>
      </vt:variant>
    </vt:vector>
  </HeadingPairs>
  <TitlesOfParts>
    <vt:vector size="50" baseType="lpstr">
      <vt:lpstr>Arial Unicode MS</vt:lpstr>
      <vt:lpstr>ＭＳ Ｐゴシック</vt:lpstr>
      <vt:lpstr>ＭＳ Ｐゴシック</vt:lpstr>
      <vt:lpstr>Arial</vt:lpstr>
      <vt:lpstr>Arial Narrow</vt:lpstr>
      <vt:lpstr>Calibri</vt:lpstr>
      <vt:lpstr>Webdings</vt:lpstr>
      <vt:lpstr>Wingdings</vt:lpstr>
      <vt:lpstr>RockwellAutomation_CF_16x9_r4</vt:lpstr>
      <vt:lpstr>RA-Dark</vt:lpstr>
      <vt:lpstr>Bitmap Image</vt:lpstr>
      <vt:lpstr>Worksheet</vt:lpstr>
      <vt:lpstr>EtherNet/IP Book of Knowledge</vt:lpstr>
      <vt:lpstr> Introduction</vt:lpstr>
      <vt:lpstr>Network Notes</vt:lpstr>
      <vt:lpstr>Converged Plant-wide Ethernet</vt:lpstr>
      <vt:lpstr>Converged Plant-wide Ethernet</vt:lpstr>
      <vt:lpstr>Converged Plant-wide Ethernet</vt:lpstr>
      <vt:lpstr> Device Level Ring (DLR) - References</vt:lpstr>
      <vt:lpstr>CIP Sync</vt:lpstr>
      <vt:lpstr>Vlans</vt:lpstr>
      <vt:lpstr>Stratix Notes</vt:lpstr>
      <vt:lpstr> Networking Line-Up</vt:lpstr>
      <vt:lpstr>Stratix 5400</vt:lpstr>
      <vt:lpstr>Stand Alone Nat Devices</vt:lpstr>
      <vt:lpstr>Stratix 5100</vt:lpstr>
      <vt:lpstr>Stratix 5k/8k - Initial Configuration</vt:lpstr>
      <vt:lpstr>Stratix - Factory Reset</vt:lpstr>
      <vt:lpstr>Stratix - Unused ports</vt:lpstr>
      <vt:lpstr>Routing Options In Stratix 5k/8k</vt:lpstr>
      <vt:lpstr> Stratix 5700 – DLR Added</vt:lpstr>
      <vt:lpstr>DLR - Configuring Stratix 5400/5700</vt:lpstr>
      <vt:lpstr>DLR - Configuring Stratix 5400/5700</vt:lpstr>
      <vt:lpstr>Stratix 5k/8k - RSLinx Directed Broadcast</vt:lpstr>
      <vt:lpstr>Stratix 5k/8k - Port Status</vt:lpstr>
      <vt:lpstr>Multicast Notes</vt:lpstr>
      <vt:lpstr>Multicast - IGMP Control</vt:lpstr>
      <vt:lpstr>Multicast - IGMP Querier Compatibility</vt:lpstr>
      <vt:lpstr>CIP and TCP Timeout Notes</vt:lpstr>
      <vt:lpstr>CIP and TCP Timeouts</vt:lpstr>
      <vt:lpstr>CIP and TCP Timeouts</vt:lpstr>
      <vt:lpstr>CIP and TCP Timeouts</vt:lpstr>
      <vt:lpstr>CIP and TCP Timeouts</vt:lpstr>
      <vt:lpstr>CIP Inactivity Timer To Close TCP</vt:lpstr>
      <vt:lpstr>TCP Connection Timeouts</vt:lpstr>
      <vt:lpstr>1756-EN2T Notes</vt:lpstr>
      <vt:lpstr>Current En2x I/O Capacity</vt:lpstr>
      <vt:lpstr>1756-EN2x CPU Utilization</vt:lpstr>
      <vt:lpstr>Open Sockets</vt:lpstr>
      <vt:lpstr>EtherNet/IP Book of Knowledge</vt:lpstr>
    </vt:vector>
  </TitlesOfParts>
  <Manager/>
  <Company>Rockwell Automation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 Arial 30pts</dc:title>
  <dc:subject>Rockwell Automation</dc:subject>
  <dc:creator>Bruce Kyer</dc:creator>
  <cp:keywords>Rockwell Automation</cp:keywords>
  <dc:description>Rockwell Automation</dc:description>
  <cp:lastModifiedBy>Bruce Kyer</cp:lastModifiedBy>
  <cp:revision>107</cp:revision>
  <dcterms:created xsi:type="dcterms:W3CDTF">2015-09-24T19:46:18Z</dcterms:created>
  <dcterms:modified xsi:type="dcterms:W3CDTF">2015-09-30T15:56:33Z</dcterms:modified>
  <cp:category>Rockwell Automation</cp:category>
  <cp:contentStatus>Rockwell Automation</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Company Confidential</vt:lpwstr>
  </property>
  <property fmtid="{D5CDD505-2E9C-101B-9397-08002B2CF9AE}" pid="3" name="Author">
    <vt:lpwstr>Rockwell Automation</vt:lpwstr>
  </property>
</Properties>
</file>